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4"/>
  </p:notesMasterIdLst>
  <p:sldIdLst>
    <p:sldId id="298" r:id="rId5"/>
    <p:sldId id="257" r:id="rId6"/>
    <p:sldId id="287" r:id="rId7"/>
    <p:sldId id="260" r:id="rId8"/>
    <p:sldId id="267" r:id="rId9"/>
    <p:sldId id="266" r:id="rId10"/>
    <p:sldId id="263" r:id="rId11"/>
    <p:sldId id="299" r:id="rId12"/>
    <p:sldId id="269" r:id="rId13"/>
    <p:sldId id="270" r:id="rId14"/>
    <p:sldId id="271" r:id="rId15"/>
    <p:sldId id="280" r:id="rId16"/>
    <p:sldId id="292" r:id="rId17"/>
    <p:sldId id="274" r:id="rId18"/>
    <p:sldId id="275" r:id="rId19"/>
    <p:sldId id="289" r:id="rId20"/>
    <p:sldId id="277" r:id="rId21"/>
    <p:sldId id="295" r:id="rId22"/>
    <p:sldId id="290" r:id="rId23"/>
    <p:sldId id="278" r:id="rId24"/>
    <p:sldId id="279" r:id="rId25"/>
    <p:sldId id="276" r:id="rId26"/>
    <p:sldId id="291" r:id="rId27"/>
    <p:sldId id="293" r:id="rId28"/>
    <p:sldId id="286" r:id="rId29"/>
    <p:sldId id="282" r:id="rId30"/>
    <p:sldId id="288" r:id="rId31"/>
    <p:sldId id="294" r:id="rId32"/>
    <p:sldId id="300"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510"/>
    <a:srgbClr val="000000"/>
    <a:srgbClr val="77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1" autoAdjust="0"/>
    <p:restoredTop sz="81543" autoAdjust="0"/>
  </p:normalViewPr>
  <p:slideViewPr>
    <p:cSldViewPr>
      <p:cViewPr varScale="1">
        <p:scale>
          <a:sx n="53" d="100"/>
          <a:sy n="53" d="100"/>
        </p:scale>
        <p:origin x="168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326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0D36270-1191-40E3-83F7-6670B79F157E}" type="datetimeFigureOut">
              <a:rPr lang="en-US" smtClean="0"/>
              <a:t>6/20/2019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445C8F2-BABE-4AE8-8261-C4411FEB758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45C8F2-BABE-4AE8-8261-C4411FEB758F}" type="slidenum">
              <a:rPr lang="en-US" smtClean="0"/>
              <a:t>1</a:t>
            </a:fld>
            <a:endParaRPr lang="en-US"/>
          </a:p>
        </p:txBody>
      </p:sp>
    </p:spTree>
    <p:extLst>
      <p:ext uri="{BB962C8B-B14F-4D97-AF65-F5344CB8AC3E}">
        <p14:creationId xmlns:p14="http://schemas.microsoft.com/office/powerpoint/2010/main" val="78448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smtClean="0"/>
              <a:t>We saw the act as a two-sided coin. </a:t>
            </a:r>
          </a:p>
          <a:p>
            <a:r>
              <a:rPr lang="en-US" sz="1400" dirty="0" smtClean="0"/>
              <a:t>First is more</a:t>
            </a:r>
            <a:r>
              <a:rPr lang="en-US" sz="1400" baseline="0" dirty="0" smtClean="0"/>
              <a:t> cohesive organization of government on the public sector side. Over several years and through different efforts and entities, Virginia’s governance issues have been explored; reports, findings, research of other states, talking with experts, engaging stakeholders. Many different angles considered and studied. Landed on unifying ECE programs and funding streams under the VDOE. VDSS/VDOE leaders were to work collaboratively to design this change agenda and VDOE/BOE to develop a detailed 3 year implementation plan to be vetted and approved.</a:t>
            </a:r>
          </a:p>
          <a:p>
            <a:endParaRPr lang="en-US" sz="14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Big deal to rearrange government. Lots of interest groups, opinions, preferences, priorities, biases, and emotion. </a:t>
            </a:r>
            <a:r>
              <a:rPr lang="en-US" sz="1400" baseline="0" dirty="0" err="1" smtClean="0"/>
              <a:t>Sussed</a:t>
            </a:r>
            <a:r>
              <a:rPr lang="en-US" sz="1400" baseline="0" dirty="0" smtClean="0"/>
              <a:t> out opponents and objectors; some excellent questions raised and productive dialogue.  </a:t>
            </a:r>
            <a:r>
              <a:rPr lang="en-US" sz="1400" dirty="0" smtClean="0"/>
              <a:t>N</a:t>
            </a:r>
            <a:r>
              <a:rPr lang="en-US" sz="1400" baseline="0" dirty="0" smtClean="0"/>
              <a:t>ot everyone will agree on this – not a perfect solution – but after listening to all sides of the discussion and engaging with an incredible range of stakeholders, we believe that this is the solution with the most potential for getting to the bottom line goal of improving outcomes for Virginia’s children and families. This is where the stubborn status quo mentality will be clearly visible --- and where we hope that candid and considerate dialogue will yield productive compromise.</a:t>
            </a:r>
            <a:endParaRPr lang="en-US" sz="1400" dirty="0"/>
          </a:p>
        </p:txBody>
      </p:sp>
    </p:spTree>
    <p:extLst>
      <p:ext uri="{BB962C8B-B14F-4D97-AF65-F5344CB8AC3E}">
        <p14:creationId xmlns:p14="http://schemas.microsoft.com/office/powerpoint/2010/main" val="1192852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And the other side of the coin:</a:t>
            </a:r>
            <a:r>
              <a:rPr lang="en-US" sz="1400" baseline="0" dirty="0" smtClean="0"/>
              <a:t> Building from years of locally-driven experience and successes, the Act would also establish an innovation fund that would support public private community efforts to engage diverse stakeholders and tailor systems to local and regional variation, preferences, and priorities. </a:t>
            </a:r>
          </a:p>
          <a:p>
            <a:endParaRPr lang="en-US" sz="1400" dirty="0" smtClean="0"/>
          </a:p>
          <a:p>
            <a:r>
              <a:rPr lang="en-US" sz="1400" dirty="0" smtClean="0"/>
              <a:t>With both</a:t>
            </a:r>
            <a:r>
              <a:rPr lang="en-US" sz="1400" baseline="0" dirty="0" smtClean="0"/>
              <a:t> sides of the Act coin, we’d have the state providing more centralized and organized infrastructure, setting a cohesive bar, and local communities working across stakeholders and families to design locally-relevant methods for meeting that bar. </a:t>
            </a:r>
            <a:endParaRPr lang="en-US" sz="1400" dirty="0"/>
          </a:p>
        </p:txBody>
      </p:sp>
    </p:spTree>
    <p:extLst>
      <p:ext uri="{BB962C8B-B14F-4D97-AF65-F5344CB8AC3E}">
        <p14:creationId xmlns:p14="http://schemas.microsoft.com/office/powerpoint/2010/main" val="4009212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We are</a:t>
            </a:r>
            <a:r>
              <a:rPr lang="en-US" sz="1400" baseline="0" dirty="0" smtClean="0"/>
              <a:t> continuing to learn from stakeholders and local pilots and partners; plan with key members of the legislature and with the Administration; build will across sectors and systems public and private; and support the early childhood business alliance within the Virginia Chamber to champion the Act in the coming months through budget and legislative session. We are also learning and benefitting through the work of the PDG B5 federal grant and the School Readiness Committee. </a:t>
            </a:r>
          </a:p>
          <a:p>
            <a:endParaRPr lang="en-US" sz="1400" baseline="0" dirty="0" smtClean="0"/>
          </a:p>
          <a:p>
            <a:r>
              <a:rPr lang="en-US" sz="1400" baseline="0" dirty="0" smtClean="0"/>
              <a:t>In the interim, administration is continuing to consider steps and actions to achieve the goal of consolidation and collaboration.</a:t>
            </a:r>
          </a:p>
          <a:p>
            <a:endParaRPr lang="en-US" sz="1400" baseline="0" dirty="0" smtClean="0"/>
          </a:p>
          <a:p>
            <a:r>
              <a:rPr lang="en-US" sz="1400" baseline="0" dirty="0" smtClean="0"/>
              <a:t>Segue to PDG B5</a:t>
            </a:r>
            <a:endParaRPr lang="en-US" sz="1400" dirty="0"/>
          </a:p>
        </p:txBody>
      </p:sp>
      <p:sp>
        <p:nvSpPr>
          <p:cNvPr id="4" name="Slide Number Placeholder 3"/>
          <p:cNvSpPr>
            <a:spLocks noGrp="1"/>
          </p:cNvSpPr>
          <p:nvPr>
            <p:ph type="sldNum" sz="quarter" idx="10"/>
          </p:nvPr>
        </p:nvSpPr>
        <p:spPr/>
        <p:txBody>
          <a:bodyPr/>
          <a:lstStyle/>
          <a:p>
            <a:fld id="{5445C8F2-BABE-4AE8-8261-C4411FEB758F}" type="slidenum">
              <a:rPr lang="en-US" smtClean="0"/>
              <a:t>12</a:t>
            </a:fld>
            <a:endParaRPr lang="en-US"/>
          </a:p>
        </p:txBody>
      </p:sp>
    </p:spTree>
    <p:extLst>
      <p:ext uri="{BB962C8B-B14F-4D97-AF65-F5344CB8AC3E}">
        <p14:creationId xmlns:p14="http://schemas.microsoft.com/office/powerpoint/2010/main" val="3563337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45C8F2-BABE-4AE8-8261-C4411FEB758F}" type="slidenum">
              <a:rPr lang="en-US" smtClean="0"/>
              <a:t>13</a:t>
            </a:fld>
            <a:endParaRPr lang="en-US"/>
          </a:p>
        </p:txBody>
      </p:sp>
    </p:spTree>
    <p:extLst>
      <p:ext uri="{BB962C8B-B14F-4D97-AF65-F5344CB8AC3E}">
        <p14:creationId xmlns:p14="http://schemas.microsoft.com/office/powerpoint/2010/main" val="2641141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ea601ac93_1_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ea601ac93_1_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r>
              <a:rPr lang="en-US" sz="1400" dirty="0" smtClean="0"/>
              <a:t>So let me provide some background</a:t>
            </a:r>
            <a:r>
              <a:rPr lang="en-US" sz="1400" baseline="0" dirty="0" smtClean="0"/>
              <a:t> information about the Preschool Development Grant Birth to Five (PDG B5) as a reminder. It’s just under $10 m in federal funds and is the next chapter of the PDG that gave us the 4-year VPI+ adventure. This time around, the feds want to support states in building systems for their birth to age five population, not just a focus on 4 year olds. And, it’s a one year grant intended for planning, which will hopefully lead states to continued funding. We expect the next RFP for continuation funds to launch in late summer/early fall. </a:t>
            </a:r>
          </a:p>
          <a:p>
            <a:pPr marL="0" indent="0">
              <a:buNone/>
            </a:pPr>
            <a:endParaRPr lang="en-US" sz="1400" baseline="0" dirty="0" smtClean="0"/>
          </a:p>
          <a:p>
            <a:pPr marL="0" indent="0">
              <a:buNone/>
            </a:pPr>
            <a:r>
              <a:rPr lang="en-US" sz="1400" baseline="0" dirty="0" smtClean="0"/>
              <a:t>With the PDG activities in calendar year 2019, we’ve hit the ground running through a partnership of VDOE (fiscal agency for the grant); VECF, and UVA – especially Daphna </a:t>
            </a:r>
            <a:r>
              <a:rPr lang="en-US" sz="1400" baseline="0" dirty="0" err="1" smtClean="0"/>
              <a:t>Bassock</a:t>
            </a:r>
            <a:r>
              <a:rPr lang="en-US" sz="1400" baseline="0" dirty="0" smtClean="0"/>
              <a:t> (Batten) and Anita McGinty (PALS office). Three key activities are to develop the required statewide needs assessment and strategic plan; build out community pilot model for replication; formalize stronger state level structures.  We are privileged to work with 11 community/regional pilot partners. </a:t>
            </a:r>
            <a:endParaRPr sz="1400" dirty="0"/>
          </a:p>
        </p:txBody>
      </p:sp>
    </p:spTree>
    <p:extLst>
      <p:ext uri="{BB962C8B-B14F-4D97-AF65-F5344CB8AC3E}">
        <p14:creationId xmlns:p14="http://schemas.microsoft.com/office/powerpoint/2010/main" val="3772028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ea601ac93_1_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ea601ac93_1_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smtClean="0">
                <a:solidFill>
                  <a:srgbClr val="000510"/>
                </a:solidFill>
              </a:rPr>
              <a:t>A Virginia consulting firm, </a:t>
            </a:r>
            <a:r>
              <a:rPr lang="en-US" sz="1400" i="1" dirty="0" err="1" smtClean="0">
                <a:solidFill>
                  <a:srgbClr val="000510"/>
                </a:solidFill>
              </a:rPr>
              <a:t>Communitas</a:t>
            </a:r>
            <a:r>
              <a:rPr lang="en-US" sz="1400" i="1" dirty="0" smtClean="0">
                <a:solidFill>
                  <a:srgbClr val="000510"/>
                </a:solidFill>
              </a:rPr>
              <a:t> Consulting (</a:t>
            </a:r>
            <a:r>
              <a:rPr lang="en-US" sz="1400" i="1" dirty="0" err="1" smtClean="0">
                <a:solidFill>
                  <a:srgbClr val="000510"/>
                </a:solidFill>
              </a:rPr>
              <a:t>Saphira</a:t>
            </a:r>
            <a:r>
              <a:rPr lang="en-US" sz="1400" i="1" baseline="0" dirty="0" smtClean="0">
                <a:solidFill>
                  <a:srgbClr val="000510"/>
                </a:solidFill>
              </a:rPr>
              <a:t> Baker)</a:t>
            </a:r>
            <a:r>
              <a:rPr lang="en-US" sz="1400" i="1" dirty="0" smtClean="0">
                <a:solidFill>
                  <a:srgbClr val="000510"/>
                </a:solidFill>
              </a:rPr>
              <a:t>, is leading both the required needs assessment and strategic planning processes. In order to maximize grant funds and apply for continued funding, Virginia must answer these questions:</a:t>
            </a:r>
          </a:p>
          <a:p>
            <a:pPr marL="0" indent="0">
              <a:buNone/>
            </a:pPr>
            <a:endParaRPr lang="en-US" sz="1400" dirty="0" smtClean="0"/>
          </a:p>
          <a:p>
            <a:pPr marL="0" indent="0">
              <a:buNone/>
            </a:pPr>
            <a:r>
              <a:rPr lang="en-US" sz="1400" dirty="0" smtClean="0"/>
              <a:t>Seek to understand the current state of ECCE</a:t>
            </a:r>
            <a:r>
              <a:rPr lang="en-US" sz="1400" baseline="0" dirty="0" smtClean="0"/>
              <a:t> in VA and what it will take to provide VA’s children with quality care, support, and a strong start in life. </a:t>
            </a:r>
          </a:p>
          <a:p>
            <a:pPr marL="0" indent="0">
              <a:buNone/>
            </a:pPr>
            <a:r>
              <a:rPr lang="en-US" sz="1400" baseline="0" dirty="0" smtClean="0"/>
              <a:t>SRC seeks to strengthen a statewide system that prepares children for a strong start in life. Make access and participation in the system equitable, especially for vulnerable children and from an early age.</a:t>
            </a:r>
          </a:p>
          <a:p>
            <a:pPr marL="0" indent="0">
              <a:buNone/>
            </a:pPr>
            <a:endParaRPr lang="en-US" sz="1400" baseline="0" dirty="0" smtClean="0"/>
          </a:p>
          <a:p>
            <a:pPr marL="0" indent="0">
              <a:buNone/>
            </a:pPr>
            <a:r>
              <a:rPr lang="en-US" sz="1400" baseline="0" dirty="0" smtClean="0"/>
              <a:t>Understand baseline. Set goals. Seek input from all who provide or receive ECCE as well as those who do not.</a:t>
            </a:r>
          </a:p>
          <a:p>
            <a:pPr marL="0" indent="0">
              <a:buNone/>
            </a:pPr>
            <a:endParaRPr lang="en-US" sz="1400" baseline="0" dirty="0" smtClean="0"/>
          </a:p>
          <a:p>
            <a:pPr marL="0" indent="0">
              <a:buNone/>
            </a:pPr>
            <a:r>
              <a:rPr lang="en-US" sz="1400" baseline="0" dirty="0" smtClean="0"/>
              <a:t>Publicly funded programs in family day homes, centers, faith based programs, schools. State funded, CCDF, Head Start &amp; Early Head Start, Parts B and C, Title I. CACFP. Understand home visiting. FFN outside the scope. Publicly funded programs/sites in VA have capacity to serve approx. 73% of children 0-5. Children who are at increased risk of being unprepared for success in kindergarten due to developmental delays, trauma or ACEs, being English language learners, health and or environmental conditions such as insufficient income, housing, parental education, or safety at home.</a:t>
            </a:r>
          </a:p>
          <a:p>
            <a:pPr marL="0" indent="0">
              <a:buNone/>
            </a:pPr>
            <a:endParaRPr lang="en-US" sz="1400" baseline="0" dirty="0" smtClean="0"/>
          </a:p>
          <a:p>
            <a:pPr marL="0" indent="0">
              <a:buNone/>
            </a:pPr>
            <a:r>
              <a:rPr lang="en-US" sz="1400" baseline="0" dirty="0" smtClean="0"/>
              <a:t>NA: 46 phone interviews with families of young children and community leaders in communities across the state. 26 were with parents or guardians of at least one child age 5 or below. 9 had children enrolled in Head Start, 3 in VPI, 6 in another program (private), 8 did not have children enrolled. 17 from urban and 9 from rural. </a:t>
            </a:r>
          </a:p>
          <a:p>
            <a:pPr marL="0" indent="0">
              <a:buNone/>
            </a:pPr>
            <a:r>
              <a:rPr lang="en-US" sz="1400" baseline="0" dirty="0" smtClean="0"/>
              <a:t>In 2 different communities, one rural and one urban, 2 different focus groups were held: center directors of public ECCE programs, educators in programs, and family day home providers participating in child care subsidy program.  </a:t>
            </a:r>
          </a:p>
          <a:p>
            <a:pPr marL="0" indent="0">
              <a:buNone/>
            </a:pPr>
            <a:endParaRPr lang="en-US" sz="1400" baseline="0" dirty="0" smtClean="0"/>
          </a:p>
          <a:p>
            <a:pPr marL="0" indent="0">
              <a:buNone/>
            </a:pPr>
            <a:r>
              <a:rPr lang="en-US" sz="1400" baseline="0" dirty="0" smtClean="0"/>
              <a:t>6 interviews with state level ECCE stakeholders, 3 with SMEs in ECCE integrated data systems, and 1 with mixed delivery grantees.</a:t>
            </a:r>
          </a:p>
          <a:p>
            <a:pPr marL="0" indent="0">
              <a:buNone/>
            </a:pPr>
            <a:endParaRPr lang="en-US" sz="1400" baseline="0" dirty="0" smtClean="0"/>
          </a:p>
          <a:p>
            <a:pPr marL="0" indent="0">
              <a:buNone/>
            </a:pPr>
            <a:r>
              <a:rPr lang="en-US" sz="1400" baseline="0" dirty="0" smtClean="0"/>
              <a:t>100 voices of families, teachers, administrators, and other stakeholders. </a:t>
            </a:r>
            <a:endParaRPr sz="1400" dirty="0"/>
          </a:p>
        </p:txBody>
      </p:sp>
    </p:spTree>
    <p:extLst>
      <p:ext uri="{BB962C8B-B14F-4D97-AF65-F5344CB8AC3E}">
        <p14:creationId xmlns:p14="http://schemas.microsoft.com/office/powerpoint/2010/main" val="3683331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36% in poverty statewide; in Western, Southwest, and Southside</a:t>
            </a:r>
            <a:r>
              <a:rPr lang="en-US" sz="1400" baseline="0" dirty="0" smtClean="0"/>
              <a:t> it’s 53%</a:t>
            </a:r>
          </a:p>
          <a:p>
            <a:endParaRPr lang="en-US" sz="1400" baseline="0" dirty="0" smtClean="0"/>
          </a:p>
          <a:p>
            <a:r>
              <a:rPr lang="en-US" sz="1400" baseline="0" dirty="0" smtClean="0"/>
              <a:t>63% of limited </a:t>
            </a:r>
            <a:r>
              <a:rPr lang="en-US" sz="1400" baseline="0" dirty="0" err="1" smtClean="0"/>
              <a:t>Eng</a:t>
            </a:r>
            <a:r>
              <a:rPr lang="en-US" sz="1400" baseline="0" dirty="0" smtClean="0"/>
              <a:t> speaking households are in </a:t>
            </a:r>
            <a:r>
              <a:rPr lang="en-US" sz="1400" baseline="0" dirty="0" err="1" smtClean="0"/>
              <a:t>NoVA</a:t>
            </a:r>
            <a:r>
              <a:rPr lang="en-US" sz="1400" baseline="0" dirty="0" smtClean="0"/>
              <a:t>; 1% are in Southwest and Southside together.</a:t>
            </a:r>
          </a:p>
          <a:p>
            <a:endParaRPr lang="en-US" sz="1400" baseline="0" dirty="0" smtClean="0"/>
          </a:p>
          <a:p>
            <a:r>
              <a:rPr lang="en-US" sz="1400" baseline="0" dirty="0" smtClean="0"/>
              <a:t>Most number of moms in Tidewater reported smoking during pregnancy but the highest percentage is in Southwest (one in four moms).</a:t>
            </a:r>
          </a:p>
          <a:p>
            <a:endParaRPr lang="en-US" sz="1400" baseline="0" dirty="0" smtClean="0"/>
          </a:p>
          <a:p>
            <a:r>
              <a:rPr lang="en-US" sz="1400" baseline="0" dirty="0" smtClean="0"/>
              <a:t>Half VA localities are primarily or wholly rural. Southwest and Southside have 6% of children 0-5 but 40% of VA’s rural children. </a:t>
            </a:r>
            <a:r>
              <a:rPr lang="en-US" sz="1400" baseline="0" dirty="0" err="1" smtClean="0"/>
              <a:t>NoVA</a:t>
            </a:r>
            <a:r>
              <a:rPr lang="en-US" sz="1400" baseline="0" dirty="0" smtClean="0"/>
              <a:t> has 20% of VA’s rural children.</a:t>
            </a:r>
            <a:endParaRPr lang="en-US" sz="1400" dirty="0"/>
          </a:p>
        </p:txBody>
      </p:sp>
      <p:sp>
        <p:nvSpPr>
          <p:cNvPr id="4" name="Slide Number Placeholder 3"/>
          <p:cNvSpPr>
            <a:spLocks noGrp="1"/>
          </p:cNvSpPr>
          <p:nvPr>
            <p:ph type="sldNum" sz="quarter" idx="10"/>
          </p:nvPr>
        </p:nvSpPr>
        <p:spPr/>
        <p:txBody>
          <a:bodyPr/>
          <a:lstStyle/>
          <a:p>
            <a:fld id="{5445C8F2-BABE-4AE8-8261-C4411FEB758F}" type="slidenum">
              <a:rPr lang="en-US" smtClean="0"/>
              <a:t>16</a:t>
            </a:fld>
            <a:endParaRPr lang="en-US"/>
          </a:p>
        </p:txBody>
      </p:sp>
    </p:spTree>
    <p:extLst>
      <p:ext uri="{BB962C8B-B14F-4D97-AF65-F5344CB8AC3E}">
        <p14:creationId xmlns:p14="http://schemas.microsoft.com/office/powerpoint/2010/main" val="2799775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ea601ac93_1_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ea601ac93_1_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r>
              <a:rPr lang="en-US" sz="1400" dirty="0" smtClean="0"/>
              <a:t>Overseeing and guiding the work is the School Readiness Committee. A subcommittee called the Impact workgroup was</a:t>
            </a:r>
            <a:r>
              <a:rPr lang="en-US" sz="1400" baseline="0" dirty="0" smtClean="0"/>
              <a:t> established to bring special attention, focus, and perspectives to the needs assessment and the development of the strategic plan. The needs assessment process has included:</a:t>
            </a:r>
          </a:p>
          <a:p>
            <a:pPr marL="0" indent="0">
              <a:buNone/>
            </a:pPr>
            <a:r>
              <a:rPr lang="en-US" sz="1400" baseline="0" dirty="0" smtClean="0"/>
              <a:t>11 community-level focus groups, interviewees</a:t>
            </a:r>
          </a:p>
          <a:p>
            <a:pPr marL="0" indent="0">
              <a:buNone/>
            </a:pPr>
            <a:endParaRPr sz="1400" dirty="0"/>
          </a:p>
        </p:txBody>
      </p:sp>
    </p:spTree>
    <p:extLst>
      <p:ext uri="{BB962C8B-B14F-4D97-AF65-F5344CB8AC3E}">
        <p14:creationId xmlns:p14="http://schemas.microsoft.com/office/powerpoint/2010/main" val="2961426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45C8F2-BABE-4AE8-8261-C4411FEB758F}" type="slidenum">
              <a:rPr lang="en-US" smtClean="0"/>
              <a:t>18</a:t>
            </a:fld>
            <a:endParaRPr lang="en-US"/>
          </a:p>
        </p:txBody>
      </p:sp>
    </p:spTree>
    <p:extLst>
      <p:ext uri="{BB962C8B-B14F-4D97-AF65-F5344CB8AC3E}">
        <p14:creationId xmlns:p14="http://schemas.microsoft.com/office/powerpoint/2010/main" val="2793483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About 35,000 enrolle</a:t>
            </a:r>
            <a:r>
              <a:rPr lang="en-US" sz="1400" baseline="0" dirty="0" smtClean="0"/>
              <a:t>d in public programs</a:t>
            </a:r>
          </a:p>
          <a:p>
            <a:r>
              <a:rPr lang="en-US" sz="1400" baseline="0" dirty="0" smtClean="0"/>
              <a:t>15,000 in Head Start</a:t>
            </a:r>
          </a:p>
          <a:p>
            <a:r>
              <a:rPr lang="en-US" sz="1400" baseline="0" dirty="0" smtClean="0"/>
              <a:t>324,000 in private programs.</a:t>
            </a:r>
          </a:p>
          <a:p>
            <a:endParaRPr lang="en-US" sz="1400" baseline="0" dirty="0" smtClean="0"/>
          </a:p>
          <a:p>
            <a:r>
              <a:rPr lang="en-US" sz="1400" baseline="0" dirty="0" smtClean="0"/>
              <a:t>Enrollment in HS, EHS, VPI, VPI+, Title I, ECSA, local pre K programs – in place to serve those at greatest risk – governed by combination of federal, state, local policies and funding requirements. Together serve only 30% of eligible students.</a:t>
            </a:r>
            <a:endParaRPr lang="en-US" sz="1400" dirty="0"/>
          </a:p>
        </p:txBody>
      </p:sp>
      <p:sp>
        <p:nvSpPr>
          <p:cNvPr id="4" name="Slide Number Placeholder 3"/>
          <p:cNvSpPr>
            <a:spLocks noGrp="1"/>
          </p:cNvSpPr>
          <p:nvPr>
            <p:ph type="sldNum" sz="quarter" idx="10"/>
          </p:nvPr>
        </p:nvSpPr>
        <p:spPr/>
        <p:txBody>
          <a:bodyPr/>
          <a:lstStyle/>
          <a:p>
            <a:fld id="{5445C8F2-BABE-4AE8-8261-C4411FEB758F}" type="slidenum">
              <a:rPr lang="en-US" smtClean="0"/>
              <a:t>19</a:t>
            </a:fld>
            <a:endParaRPr lang="en-US"/>
          </a:p>
        </p:txBody>
      </p:sp>
    </p:spTree>
    <p:extLst>
      <p:ext uri="{BB962C8B-B14F-4D97-AF65-F5344CB8AC3E}">
        <p14:creationId xmlns:p14="http://schemas.microsoft.com/office/powerpoint/2010/main" val="3150242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400" dirty="0" smtClean="0"/>
              <a:t>Early</a:t>
            </a:r>
            <a:r>
              <a:rPr lang="en-US" sz="1400" baseline="0" dirty="0" smtClean="0"/>
              <a:t> childhood development has always been an interesting and relevant issue in Virginia. Over many years, colleagues across sectors, service systems in Virginia have made steady, incremental progress in actions that improve outcomes for young children and their families in the Commonwealth. This includes agencies and organizations at state and local levels, various funding streams, public, private, faith, business, and both executive and legislative branch leaders and representatives, and many of you on this call today. We can all celebrate and share pride in contributing to these gains. But I know we all also recognize that while gains have been made, there still remain challenges that have not been addressed to the extent needed. We know that children and families in poverty and of color are still disproportionately left out of the gains. We increasingly recognize the impact of adverse childhood experiences, trauma, and the opioid epidemic, for example, have on young children and their trajectories toward life success. With these big challenges in mind, bigger and bolder action is needed to move the needle. Status quo isn’t good enough. </a:t>
            </a:r>
          </a:p>
          <a:p>
            <a:endParaRPr lang="en-US" sz="1400" baseline="0" dirty="0" smtClean="0"/>
          </a:p>
          <a:p>
            <a:r>
              <a:rPr lang="en-US" sz="1400" baseline="0" dirty="0" smtClean="0"/>
              <a:t>While it’s exciting to be in a change era, it can also be overwhelming and confusing. It’s our hope that offering opportunities to bring the early childhood development champions and partners together on a frequent basis will drive the kind of understanding, confidence, trust, and will to bring shared accountability to this change agenda on behalf of families and children. We believe that we must be ready for change – which sometimes means reconsidering priorities and preferences we may have held on to for a long time. Winning change for Virginia’s children and families will require each of us to be part of the solution, not part of the problem. Identifying how we can consider and support compromises and give-and-take will put us in stronger position to identify a workable solution to rally around and implement. </a:t>
            </a:r>
          </a:p>
          <a:p>
            <a:endParaRPr lang="en-US" sz="1400" baseline="0" dirty="0" smtClean="0"/>
          </a:p>
        </p:txBody>
      </p:sp>
      <p:sp>
        <p:nvSpPr>
          <p:cNvPr id="4" name="Slide Number Placeholder 3"/>
          <p:cNvSpPr>
            <a:spLocks noGrp="1"/>
          </p:cNvSpPr>
          <p:nvPr>
            <p:ph type="sldNum" sz="quarter" idx="10"/>
          </p:nvPr>
        </p:nvSpPr>
        <p:spPr/>
        <p:txBody>
          <a:bodyPr/>
          <a:lstStyle/>
          <a:p>
            <a:fld id="{5445C8F2-BABE-4AE8-8261-C4411FEB758F}" type="slidenum">
              <a:rPr lang="en-US" smtClean="0"/>
              <a:t>2</a:t>
            </a:fld>
            <a:endParaRPr lang="en-US"/>
          </a:p>
        </p:txBody>
      </p:sp>
    </p:spTree>
    <p:extLst>
      <p:ext uri="{BB962C8B-B14F-4D97-AF65-F5344CB8AC3E}">
        <p14:creationId xmlns:p14="http://schemas.microsoft.com/office/powerpoint/2010/main" val="2277903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40c93213ae_0_5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40c93213ae_0_51: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149446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45C8F2-BABE-4AE8-8261-C4411FEB758F}" type="slidenum">
              <a:rPr lang="en-US" smtClean="0"/>
              <a:t>21</a:t>
            </a:fld>
            <a:endParaRPr lang="en-US"/>
          </a:p>
        </p:txBody>
      </p:sp>
    </p:spTree>
    <p:extLst>
      <p:ext uri="{BB962C8B-B14F-4D97-AF65-F5344CB8AC3E}">
        <p14:creationId xmlns:p14="http://schemas.microsoft.com/office/powerpoint/2010/main" val="4158398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ea601ac93_1_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ea601ac93_1_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082714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Living Wage for one adult: $14.17; public </a:t>
            </a:r>
            <a:r>
              <a:rPr lang="en-US" sz="1400" dirty="0" err="1" smtClean="0"/>
              <a:t>PreK</a:t>
            </a:r>
            <a:r>
              <a:rPr lang="en-US" sz="1400" dirty="0" smtClean="0"/>
              <a:t> teacher makes average $20.95; K teacher</a:t>
            </a:r>
            <a:r>
              <a:rPr lang="en-US" sz="1400" baseline="0" dirty="0" smtClean="0"/>
              <a:t> $37.18</a:t>
            </a:r>
            <a:endParaRPr lang="en-US" sz="1400" dirty="0"/>
          </a:p>
        </p:txBody>
      </p:sp>
      <p:sp>
        <p:nvSpPr>
          <p:cNvPr id="4" name="Slide Number Placeholder 3"/>
          <p:cNvSpPr>
            <a:spLocks noGrp="1"/>
          </p:cNvSpPr>
          <p:nvPr>
            <p:ph type="sldNum" sz="quarter" idx="10"/>
          </p:nvPr>
        </p:nvSpPr>
        <p:spPr/>
        <p:txBody>
          <a:bodyPr/>
          <a:lstStyle/>
          <a:p>
            <a:fld id="{5445C8F2-BABE-4AE8-8261-C4411FEB758F}" type="slidenum">
              <a:rPr lang="en-US" smtClean="0"/>
              <a:t>23</a:t>
            </a:fld>
            <a:endParaRPr lang="en-US"/>
          </a:p>
        </p:txBody>
      </p:sp>
    </p:spTree>
    <p:extLst>
      <p:ext uri="{BB962C8B-B14F-4D97-AF65-F5344CB8AC3E}">
        <p14:creationId xmlns:p14="http://schemas.microsoft.com/office/powerpoint/2010/main" val="3670649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effectLst/>
                <a:latin typeface="+mn-lt"/>
                <a:ea typeface="+mn-ea"/>
                <a:cs typeface="+mn-cs"/>
              </a:rPr>
              <a:t> </a:t>
            </a:r>
          </a:p>
          <a:p>
            <a:pPr lvl="0"/>
            <a:r>
              <a:rPr lang="en-US" sz="1400" kern="1200" dirty="0" smtClean="0">
                <a:solidFill>
                  <a:schemeClr val="tx1"/>
                </a:solidFill>
                <a:effectLst/>
                <a:latin typeface="+mn-lt"/>
                <a:ea typeface="+mn-ea"/>
                <a:cs typeface="+mn-cs"/>
              </a:rPr>
              <a:t>Significant engagement has varied across communities and primarily based on the type of Head Start structure in place within that community, between community action agencies, public schools, private centers, etc.  </a:t>
            </a:r>
          </a:p>
          <a:p>
            <a:pPr lvl="0"/>
            <a:r>
              <a:rPr lang="en-US" sz="1400" kern="1200" dirty="0" smtClean="0">
                <a:solidFill>
                  <a:schemeClr val="tx1"/>
                </a:solidFill>
                <a:effectLst/>
                <a:latin typeface="+mn-lt"/>
                <a:ea typeface="+mn-ea"/>
                <a:cs typeface="+mn-cs"/>
              </a:rPr>
              <a:t>There are 89 total Head Start/Early Head Start sites participating in PDG, which includes 17 home-based providers participating, 28 school-based sites, and 44 center based sites.  This amounts to a total of 440 teachers who have registered within these sites. (see attached newly created list for any other details associated with these numbers)</a:t>
            </a:r>
          </a:p>
          <a:p>
            <a:pPr lvl="0"/>
            <a:r>
              <a:rPr lang="en-US" sz="1400" kern="1200" dirty="0" smtClean="0">
                <a:solidFill>
                  <a:schemeClr val="tx1"/>
                </a:solidFill>
                <a:effectLst/>
                <a:latin typeface="+mn-lt"/>
                <a:ea typeface="+mn-ea"/>
                <a:cs typeface="+mn-cs"/>
              </a:rPr>
              <a:t>After initial hesitation and pushback, TAP in Roanoke was one of the first groups to register both sites and teachers in the PDG.  There are quite a few of the Community Action Agencies supporting the PDG effort including: TAP (Roanoke), MACAA (Charlottesville/Albemarle), Shenandoah Valley HS (Harrisonburg/Rockingham), NRCA (New River Valley), Rooftop of Virginia (SW VA), and Clinch Valley CAA (SW VA).</a:t>
            </a:r>
          </a:p>
          <a:p>
            <a:pPr lvl="0"/>
            <a:r>
              <a:rPr lang="en-US" sz="1400" kern="1200" dirty="0" smtClean="0">
                <a:solidFill>
                  <a:schemeClr val="tx1"/>
                </a:solidFill>
                <a:effectLst/>
                <a:latin typeface="+mn-lt"/>
                <a:ea typeface="+mn-ea"/>
                <a:cs typeface="+mn-cs"/>
              </a:rPr>
              <a:t>Another positive of HS involvement in PDG is their connection to the CLASS and VQ, as many of their teachers are familiar with the tool and which can be built upon in terms of knowledge of the CLASS and professional development opportunities.  Also allows supporting the building of bench strength regionally for potential observers in other ECCE classrooms.</a:t>
            </a:r>
          </a:p>
          <a:p>
            <a:pPr lvl="0"/>
            <a:r>
              <a:rPr lang="en-US" sz="1400" kern="1200" dirty="0" smtClean="0">
                <a:solidFill>
                  <a:schemeClr val="tx1"/>
                </a:solidFill>
                <a:effectLst/>
                <a:latin typeface="+mn-lt"/>
                <a:ea typeface="+mn-ea"/>
                <a:cs typeface="+mn-cs"/>
              </a:rPr>
              <a:t>Some challenges have arisen when the HS agency or leaders within the community are not in sync with the school system or do not see themselves as needing to be connected with the school system (e.g. how MACAA believes they only “lease space” within their school-based locations)—this does a disservice to the same families that each of the </a:t>
            </a:r>
            <a:r>
              <a:rPr lang="en-US" sz="1400" kern="1200" dirty="0" err="1" smtClean="0">
                <a:solidFill>
                  <a:schemeClr val="tx1"/>
                </a:solidFill>
                <a:effectLst/>
                <a:latin typeface="+mn-lt"/>
                <a:ea typeface="+mn-ea"/>
                <a:cs typeface="+mn-cs"/>
              </a:rPr>
              <a:t>siloed</a:t>
            </a:r>
            <a:r>
              <a:rPr lang="en-US" sz="1400" kern="1200" dirty="0" smtClean="0">
                <a:solidFill>
                  <a:schemeClr val="tx1"/>
                </a:solidFill>
                <a:effectLst/>
                <a:latin typeface="+mn-lt"/>
                <a:ea typeface="+mn-ea"/>
                <a:cs typeface="+mn-cs"/>
              </a:rPr>
              <a:t> orgs serves, as they are one in the same.  </a:t>
            </a:r>
          </a:p>
          <a:p>
            <a:pPr lvl="0"/>
            <a:r>
              <a:rPr lang="en-US" sz="1400" kern="1200" dirty="0" smtClean="0">
                <a:solidFill>
                  <a:schemeClr val="tx1"/>
                </a:solidFill>
                <a:effectLst/>
                <a:latin typeface="+mn-lt"/>
                <a:ea typeface="+mn-ea"/>
                <a:cs typeface="+mn-cs"/>
              </a:rPr>
              <a:t>Another challenge would include how the community action agencies do not feel included in the same ways as school or center-based HS/EHS programs do in information-sharing or input at state-level conversations.</a:t>
            </a:r>
          </a:p>
          <a:p>
            <a:endParaRPr lang="en-US" sz="1400" dirty="0"/>
          </a:p>
        </p:txBody>
      </p:sp>
      <p:sp>
        <p:nvSpPr>
          <p:cNvPr id="4" name="Slide Number Placeholder 3"/>
          <p:cNvSpPr>
            <a:spLocks noGrp="1"/>
          </p:cNvSpPr>
          <p:nvPr>
            <p:ph type="sldNum" sz="quarter" idx="10"/>
          </p:nvPr>
        </p:nvSpPr>
        <p:spPr/>
        <p:txBody>
          <a:bodyPr/>
          <a:lstStyle/>
          <a:p>
            <a:fld id="{5445C8F2-BABE-4AE8-8261-C4411FEB758F}" type="slidenum">
              <a:rPr lang="en-US" smtClean="0"/>
              <a:t>24</a:t>
            </a:fld>
            <a:endParaRPr lang="en-US"/>
          </a:p>
        </p:txBody>
      </p:sp>
    </p:spTree>
    <p:extLst>
      <p:ext uri="{BB962C8B-B14F-4D97-AF65-F5344CB8AC3E}">
        <p14:creationId xmlns:p14="http://schemas.microsoft.com/office/powerpoint/2010/main" val="2662823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Map of</a:t>
            </a:r>
            <a:r>
              <a:rPr lang="en-US" sz="1400" baseline="0" dirty="0" smtClean="0"/>
              <a:t> all 4 cohorts</a:t>
            </a:r>
          </a:p>
          <a:p>
            <a:r>
              <a:rPr lang="en-US" sz="1400" baseline="0" dirty="0" smtClean="0"/>
              <a:t>Experienced communities in MD rounds 1-3 became the basis for PDG B5 pilots….Had been selected competitively, had had the experience of the partnership work needed. </a:t>
            </a:r>
          </a:p>
          <a:p>
            <a:endParaRPr lang="en-US" sz="1400" dirty="0"/>
          </a:p>
        </p:txBody>
      </p:sp>
      <p:sp>
        <p:nvSpPr>
          <p:cNvPr id="4" name="Slide Number Placeholder 3"/>
          <p:cNvSpPr>
            <a:spLocks noGrp="1"/>
          </p:cNvSpPr>
          <p:nvPr>
            <p:ph type="sldNum" sz="quarter" idx="10"/>
          </p:nvPr>
        </p:nvSpPr>
        <p:spPr/>
        <p:txBody>
          <a:bodyPr/>
          <a:lstStyle/>
          <a:p>
            <a:fld id="{5445C8F2-BABE-4AE8-8261-C4411FEB758F}" type="slidenum">
              <a:rPr lang="en-US" smtClean="0"/>
              <a:t>25</a:t>
            </a:fld>
            <a:endParaRPr lang="en-US"/>
          </a:p>
        </p:txBody>
      </p:sp>
    </p:spTree>
    <p:extLst>
      <p:ext uri="{BB962C8B-B14F-4D97-AF65-F5344CB8AC3E}">
        <p14:creationId xmlns:p14="http://schemas.microsoft.com/office/powerpoint/2010/main" val="1014956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4</a:t>
            </a:r>
            <a:r>
              <a:rPr lang="en-US" sz="1400" baseline="30000" dirty="0" smtClean="0"/>
              <a:t>th</a:t>
            </a:r>
            <a:r>
              <a:rPr lang="en-US" sz="1400" dirty="0" smtClean="0"/>
              <a:t> cohort:</a:t>
            </a:r>
            <a:r>
              <a:rPr lang="en-US" sz="1400" baseline="0" dirty="0" smtClean="0"/>
              <a:t> </a:t>
            </a:r>
          </a:p>
          <a:p>
            <a:r>
              <a:rPr lang="en-US" sz="1400" baseline="0" dirty="0" smtClean="0"/>
              <a:t>Name the 4 grantees and 2 planning grantees. </a:t>
            </a:r>
          </a:p>
          <a:p>
            <a:r>
              <a:rPr lang="en-US" sz="1400" baseline="0" dirty="0" smtClean="0"/>
              <a:t>Discuss map and missing areas, strategies used, etc.</a:t>
            </a:r>
            <a:endParaRPr lang="en-US" sz="1400" dirty="0"/>
          </a:p>
        </p:txBody>
      </p:sp>
      <p:sp>
        <p:nvSpPr>
          <p:cNvPr id="4" name="Slide Number Placeholder 3"/>
          <p:cNvSpPr>
            <a:spLocks noGrp="1"/>
          </p:cNvSpPr>
          <p:nvPr>
            <p:ph type="sldNum" sz="quarter" idx="10"/>
          </p:nvPr>
        </p:nvSpPr>
        <p:spPr/>
        <p:txBody>
          <a:bodyPr/>
          <a:lstStyle/>
          <a:p>
            <a:fld id="{5445C8F2-BABE-4AE8-8261-C4411FEB758F}" type="slidenum">
              <a:rPr lang="en-US" smtClean="0"/>
              <a:t>26</a:t>
            </a:fld>
            <a:endParaRPr lang="en-US"/>
          </a:p>
        </p:txBody>
      </p:sp>
    </p:spTree>
    <p:extLst>
      <p:ext uri="{BB962C8B-B14F-4D97-AF65-F5344CB8AC3E}">
        <p14:creationId xmlns:p14="http://schemas.microsoft.com/office/powerpoint/2010/main" val="89525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45C8F2-BABE-4AE8-8261-C4411FEB758F}" type="slidenum">
              <a:rPr lang="en-US" smtClean="0"/>
              <a:t>27</a:t>
            </a:fld>
            <a:endParaRPr lang="en-US"/>
          </a:p>
        </p:txBody>
      </p:sp>
    </p:spTree>
    <p:extLst>
      <p:ext uri="{BB962C8B-B14F-4D97-AF65-F5344CB8AC3E}">
        <p14:creationId xmlns:p14="http://schemas.microsoft.com/office/powerpoint/2010/main" val="1869379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400" kern="1200" dirty="0" smtClean="0">
                <a:solidFill>
                  <a:schemeClr val="tx1"/>
                </a:solidFill>
                <a:effectLst/>
                <a:latin typeface="+mn-lt"/>
                <a:ea typeface="+mn-ea"/>
                <a:cs typeface="+mn-cs"/>
              </a:rPr>
              <a:t>9% or 2 (TAP, Craig Co. and HRCAP, Hampton) of MD grantees over the 4 years of cohorts had a HS org as fiscal agency; </a:t>
            </a:r>
          </a:p>
          <a:p>
            <a:r>
              <a:rPr lang="en-US" sz="1400" kern="1200" dirty="0" smtClean="0">
                <a:solidFill>
                  <a:schemeClr val="tx1"/>
                </a:solidFill>
                <a:effectLst/>
                <a:latin typeface="+mn-lt"/>
                <a:ea typeface="+mn-ea"/>
                <a:cs typeface="+mn-cs"/>
              </a:rPr>
              <a:t>18% or 4 (UWRV, City of Roanoke and Roanoke region, TAP and STEP; UWCV, Lynchburg, </a:t>
            </a:r>
            <a:r>
              <a:rPr lang="en-US" sz="1400" kern="1200" dirty="0" err="1" smtClean="0">
                <a:solidFill>
                  <a:schemeClr val="tx1"/>
                </a:solidFill>
                <a:effectLst/>
                <a:latin typeface="+mn-lt"/>
                <a:ea typeface="+mn-ea"/>
                <a:cs typeface="+mn-cs"/>
              </a:rPr>
              <a:t>LynCAG</a:t>
            </a:r>
            <a:r>
              <a:rPr lang="en-US" sz="1400" kern="1200" dirty="0" smtClean="0">
                <a:solidFill>
                  <a:schemeClr val="tx1"/>
                </a:solidFill>
                <a:effectLst/>
                <a:latin typeface="+mn-lt"/>
                <a:ea typeface="+mn-ea"/>
                <a:cs typeface="+mn-cs"/>
              </a:rPr>
              <a:t>; </a:t>
            </a:r>
            <a:r>
              <a:rPr lang="en-US" sz="1400" kern="1200" dirty="0" err="1" smtClean="0">
                <a:solidFill>
                  <a:schemeClr val="tx1"/>
                </a:solidFill>
                <a:effectLst/>
                <a:latin typeface="+mn-lt"/>
                <a:ea typeface="+mn-ea"/>
                <a:cs typeface="+mn-cs"/>
              </a:rPr>
              <a:t>SBAlexandria</a:t>
            </a:r>
            <a:r>
              <a:rPr lang="en-US" sz="1400" kern="1200" dirty="0" smtClean="0">
                <a:solidFill>
                  <a:schemeClr val="tx1"/>
                </a:solidFill>
                <a:effectLst/>
                <a:latin typeface="+mn-lt"/>
                <a:ea typeface="+mn-ea"/>
                <a:cs typeface="+mn-cs"/>
              </a:rPr>
              <a:t>, Campagna Center) had HS as key participant; </a:t>
            </a:r>
          </a:p>
          <a:p>
            <a:endParaRPr lang="en-US" sz="1400" kern="1200" dirty="0" smtClean="0">
              <a:solidFill>
                <a:schemeClr val="tx1"/>
              </a:solidFill>
              <a:effectLst/>
              <a:latin typeface="+mn-lt"/>
              <a:ea typeface="+mn-ea"/>
              <a:cs typeface="+mn-cs"/>
            </a:endParaRPr>
          </a:p>
          <a:p>
            <a:pPr lvl="0"/>
            <a:r>
              <a:rPr lang="en-US" sz="1400" kern="1200" dirty="0" smtClean="0">
                <a:solidFill>
                  <a:schemeClr val="tx1"/>
                </a:solidFill>
                <a:effectLst/>
                <a:latin typeface="+mn-lt"/>
                <a:ea typeface="+mn-ea"/>
                <a:cs typeface="+mn-cs"/>
              </a:rPr>
              <a:t>TAP in City of Roanoke</a:t>
            </a:r>
          </a:p>
          <a:p>
            <a:pPr lvl="1"/>
            <a:r>
              <a:rPr lang="en-US" sz="1400" kern="1200" dirty="0" smtClean="0">
                <a:solidFill>
                  <a:schemeClr val="tx1"/>
                </a:solidFill>
                <a:effectLst/>
                <a:latin typeface="+mn-lt"/>
                <a:ea typeface="+mn-ea"/>
                <a:cs typeface="+mn-cs"/>
              </a:rPr>
              <a:t>Increased the number of 3 and 4 year olds in private center where there was already HS, EHS, and EHS partnerships by paying for some slots in two preschool classrooms</a:t>
            </a:r>
          </a:p>
          <a:p>
            <a:pPr lvl="1"/>
            <a:r>
              <a:rPr lang="en-US" sz="1400" kern="1200" dirty="0" smtClean="0">
                <a:solidFill>
                  <a:schemeClr val="tx1"/>
                </a:solidFill>
                <a:effectLst/>
                <a:latin typeface="+mn-lt"/>
                <a:ea typeface="+mn-ea"/>
                <a:cs typeface="+mn-cs"/>
              </a:rPr>
              <a:t>Provided oversight and TA regarding meeting HS performance standards, including those related to quality and supporting a new director as she learned the field and the job</a:t>
            </a:r>
          </a:p>
          <a:p>
            <a:pPr lvl="1"/>
            <a:r>
              <a:rPr lang="en-US" sz="1400" kern="1200" dirty="0" smtClean="0">
                <a:solidFill>
                  <a:schemeClr val="tx1"/>
                </a:solidFill>
                <a:effectLst/>
                <a:latin typeface="+mn-lt"/>
                <a:ea typeface="+mn-ea"/>
                <a:cs typeface="+mn-cs"/>
              </a:rPr>
              <a:t>Helped Head Start program with budget relief, as it was cheaper to combine HS funds with child care subsidy; ongoing coaching provided by VQ and Roanoke City Schools staff (who had experience with the new curriculum and viewed child care teachers as competent peers); and classroom equipment and supplies, curriculum provision and training, and partial scholarships for wrap-around care provided by MD funding.</a:t>
            </a:r>
          </a:p>
          <a:p>
            <a:pPr lvl="1"/>
            <a:r>
              <a:rPr lang="en-US" sz="1400" kern="1200" dirty="0" smtClean="0">
                <a:solidFill>
                  <a:schemeClr val="tx1"/>
                </a:solidFill>
                <a:effectLst/>
                <a:latin typeface="+mn-lt"/>
                <a:ea typeface="+mn-ea"/>
                <a:cs typeface="+mn-cs"/>
              </a:rPr>
              <a:t>Continued to provide stable source of funding after grant period ended by paying for HS slots in private child care partner center.</a:t>
            </a:r>
          </a:p>
          <a:p>
            <a:pPr lvl="0"/>
            <a:r>
              <a:rPr lang="en-US" sz="1400" kern="1200" dirty="0" smtClean="0">
                <a:solidFill>
                  <a:schemeClr val="tx1"/>
                </a:solidFill>
                <a:effectLst/>
                <a:latin typeface="+mn-lt"/>
                <a:ea typeface="+mn-ea"/>
                <a:cs typeface="+mn-cs"/>
              </a:rPr>
              <a:t>TAP in Craig County</a:t>
            </a:r>
          </a:p>
          <a:p>
            <a:pPr lvl="1"/>
            <a:r>
              <a:rPr lang="en-US" sz="1400" kern="1200" dirty="0" smtClean="0">
                <a:solidFill>
                  <a:schemeClr val="tx1"/>
                </a:solidFill>
                <a:effectLst/>
                <a:latin typeface="+mn-lt"/>
                <a:ea typeface="+mn-ea"/>
                <a:cs typeface="+mn-cs"/>
              </a:rPr>
              <a:t>Is grantee</a:t>
            </a:r>
          </a:p>
          <a:p>
            <a:pPr lvl="1"/>
            <a:r>
              <a:rPr lang="en-US" sz="1400" kern="1200" dirty="0" smtClean="0">
                <a:solidFill>
                  <a:schemeClr val="tx1"/>
                </a:solidFill>
                <a:effectLst/>
                <a:latin typeface="+mn-lt"/>
                <a:ea typeface="+mn-ea"/>
                <a:cs typeface="+mn-cs"/>
              </a:rPr>
              <a:t>Enrolled 3 and 4 year olds in county’s only private center where there was already EHSCCP  by paying for some slots in two preschool classrooms; very rural county had previously had no HS center-based slots</a:t>
            </a:r>
          </a:p>
          <a:p>
            <a:pPr lvl="1"/>
            <a:r>
              <a:rPr lang="en-US" sz="1400" kern="1200" dirty="0" smtClean="0">
                <a:solidFill>
                  <a:schemeClr val="tx1"/>
                </a:solidFill>
                <a:effectLst/>
                <a:latin typeface="+mn-lt"/>
                <a:ea typeface="+mn-ea"/>
                <a:cs typeface="+mn-cs"/>
              </a:rPr>
              <a:t>HS program had been trying to serve preschoolers in center for years, as the community assessment had indicated a high need, but needed boost from MD funding to help bring center to HS standards</a:t>
            </a:r>
          </a:p>
          <a:p>
            <a:pPr lvl="1"/>
            <a:r>
              <a:rPr lang="en-US" sz="1400" kern="1200" dirty="0" smtClean="0">
                <a:solidFill>
                  <a:schemeClr val="tx1"/>
                </a:solidFill>
                <a:effectLst/>
                <a:latin typeface="+mn-lt"/>
                <a:ea typeface="+mn-ea"/>
                <a:cs typeface="+mn-cs"/>
              </a:rPr>
              <a:t>Also met the need of having somewhere for the EHSCCP toddlers to transition to once they turned three</a:t>
            </a:r>
          </a:p>
          <a:p>
            <a:pPr lvl="1"/>
            <a:r>
              <a:rPr lang="en-US" sz="1400" kern="1200" dirty="0" smtClean="0">
                <a:solidFill>
                  <a:schemeClr val="tx1"/>
                </a:solidFill>
                <a:effectLst/>
                <a:latin typeface="+mn-lt"/>
                <a:ea typeface="+mn-ea"/>
                <a:cs typeface="+mn-cs"/>
              </a:rPr>
              <a:t>Plans to continue HS enrollment in the center after the grant period ends this month</a:t>
            </a:r>
          </a:p>
          <a:p>
            <a:pPr lvl="1"/>
            <a:r>
              <a:rPr lang="en-US" sz="1400" kern="1200" dirty="0" smtClean="0">
                <a:solidFill>
                  <a:schemeClr val="tx1"/>
                </a:solidFill>
                <a:effectLst/>
                <a:latin typeface="+mn-lt"/>
                <a:ea typeface="+mn-ea"/>
                <a:cs typeface="+mn-cs"/>
              </a:rPr>
              <a:t>HS program collaborated with VQ, </a:t>
            </a:r>
            <a:r>
              <a:rPr lang="en-US" sz="1400" kern="1200" dirty="0" err="1" smtClean="0">
                <a:solidFill>
                  <a:schemeClr val="tx1"/>
                </a:solidFill>
                <a:effectLst/>
                <a:latin typeface="+mn-lt"/>
                <a:ea typeface="+mn-ea"/>
                <a:cs typeface="+mn-cs"/>
              </a:rPr>
              <a:t>SBGRoanoke</a:t>
            </a:r>
            <a:r>
              <a:rPr lang="en-US" sz="1400" kern="1200" dirty="0" smtClean="0">
                <a:solidFill>
                  <a:schemeClr val="tx1"/>
                </a:solidFill>
                <a:effectLst/>
                <a:latin typeface="+mn-lt"/>
                <a:ea typeface="+mn-ea"/>
                <a:cs typeface="+mn-cs"/>
              </a:rPr>
              <a:t>, and CC center to greatly improve quality</a:t>
            </a:r>
          </a:p>
          <a:p>
            <a:pPr lvl="0"/>
            <a:r>
              <a:rPr lang="en-US" sz="1400" kern="1200" dirty="0" smtClean="0">
                <a:solidFill>
                  <a:schemeClr val="tx1"/>
                </a:solidFill>
                <a:effectLst/>
                <a:latin typeface="+mn-lt"/>
                <a:ea typeface="+mn-ea"/>
                <a:cs typeface="+mn-cs"/>
              </a:rPr>
              <a:t>Alexandria</a:t>
            </a:r>
          </a:p>
          <a:p>
            <a:pPr lvl="1"/>
            <a:r>
              <a:rPr lang="en-US" sz="1400" kern="1200" dirty="0" smtClean="0">
                <a:solidFill>
                  <a:schemeClr val="tx1"/>
                </a:solidFill>
                <a:effectLst/>
                <a:latin typeface="+mn-lt"/>
                <a:ea typeface="+mn-ea"/>
                <a:cs typeface="+mn-cs"/>
              </a:rPr>
              <a:t>Campagna Center has long been a leader of (lower case) mixed delivery in Alexandria and in the local work group (that recently became SB) that worked collaboratively to address the needs of low-income families in the area</a:t>
            </a:r>
          </a:p>
          <a:p>
            <a:pPr lvl="1"/>
            <a:r>
              <a:rPr lang="en-US" sz="1400" kern="1200" dirty="0" smtClean="0">
                <a:solidFill>
                  <a:schemeClr val="tx1"/>
                </a:solidFill>
                <a:effectLst/>
                <a:latin typeface="+mn-lt"/>
                <a:ea typeface="+mn-ea"/>
                <a:cs typeface="+mn-cs"/>
              </a:rPr>
              <a:t>Is part of supporting a new center in an area of Alexandria that has a high-need population that was not adequately served by existing high quality child care resources</a:t>
            </a:r>
          </a:p>
          <a:p>
            <a:pPr lvl="1"/>
            <a:r>
              <a:rPr lang="en-US" sz="1400" kern="1200" dirty="0" smtClean="0">
                <a:solidFill>
                  <a:schemeClr val="tx1"/>
                </a:solidFill>
                <a:effectLst/>
                <a:latin typeface="+mn-lt"/>
                <a:ea typeface="+mn-ea"/>
                <a:cs typeface="+mn-cs"/>
              </a:rPr>
              <a:t>Will be enrolling HS children in the center this fall</a:t>
            </a:r>
          </a:p>
          <a:p>
            <a:endParaRPr lang="en-US" sz="1400" dirty="0"/>
          </a:p>
        </p:txBody>
      </p:sp>
      <p:sp>
        <p:nvSpPr>
          <p:cNvPr id="4" name="Slide Number Placeholder 3"/>
          <p:cNvSpPr>
            <a:spLocks noGrp="1"/>
          </p:cNvSpPr>
          <p:nvPr>
            <p:ph type="sldNum" sz="quarter" idx="10"/>
          </p:nvPr>
        </p:nvSpPr>
        <p:spPr/>
        <p:txBody>
          <a:bodyPr/>
          <a:lstStyle/>
          <a:p>
            <a:fld id="{5445C8F2-BABE-4AE8-8261-C4411FEB758F}" type="slidenum">
              <a:rPr lang="en-US" smtClean="0"/>
              <a:t>28</a:t>
            </a:fld>
            <a:endParaRPr lang="en-US"/>
          </a:p>
        </p:txBody>
      </p:sp>
    </p:spTree>
    <p:extLst>
      <p:ext uri="{BB962C8B-B14F-4D97-AF65-F5344CB8AC3E}">
        <p14:creationId xmlns:p14="http://schemas.microsoft.com/office/powerpoint/2010/main" val="962861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45C8F2-BABE-4AE8-8261-C4411FEB758F}" type="slidenum">
              <a:rPr lang="en-US" smtClean="0"/>
              <a:t>29</a:t>
            </a:fld>
            <a:endParaRPr lang="en-US"/>
          </a:p>
        </p:txBody>
      </p:sp>
    </p:spTree>
    <p:extLst>
      <p:ext uri="{BB962C8B-B14F-4D97-AF65-F5344CB8AC3E}">
        <p14:creationId xmlns:p14="http://schemas.microsoft.com/office/powerpoint/2010/main" val="1023135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We’re going to talk about</a:t>
            </a:r>
            <a:r>
              <a:rPr lang="en-US" sz="1400" baseline="0" dirty="0" smtClean="0"/>
              <a:t> a number of issues and strands of work that may be of interest. More information about many of these initiatives can be found on the VECF website at vecf.org. On the home page of the site, info on PDG B5 can be accessed by clicking on the “Learn More” link about PDG on the scrolling image at the top. If you scroll down to the bottom of the home page, you’ll see icons and headers for Smart Beginnings, Mixed Delivery, School Readiness Committee, etc.  We also encourage you to connect with us through Facebook, Twitter, Linked In. If you’re not on our email distribution list, please send an email to info@vecf.org and let us know that you’d like to be added. </a:t>
            </a:r>
            <a:endParaRPr lang="en-US" sz="1400" dirty="0"/>
          </a:p>
        </p:txBody>
      </p:sp>
      <p:sp>
        <p:nvSpPr>
          <p:cNvPr id="4" name="Slide Number Placeholder 3"/>
          <p:cNvSpPr>
            <a:spLocks noGrp="1"/>
          </p:cNvSpPr>
          <p:nvPr>
            <p:ph type="sldNum" sz="quarter" idx="10"/>
          </p:nvPr>
        </p:nvSpPr>
        <p:spPr/>
        <p:txBody>
          <a:bodyPr/>
          <a:lstStyle/>
          <a:p>
            <a:fld id="{5445C8F2-BABE-4AE8-8261-C4411FEB758F}" type="slidenum">
              <a:rPr lang="en-US" smtClean="0"/>
              <a:t>3</a:t>
            </a:fld>
            <a:endParaRPr lang="en-US"/>
          </a:p>
        </p:txBody>
      </p:sp>
    </p:spTree>
    <p:extLst>
      <p:ext uri="{BB962C8B-B14F-4D97-AF65-F5344CB8AC3E}">
        <p14:creationId xmlns:p14="http://schemas.microsoft.com/office/powerpoint/2010/main" val="1673136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We’re going to share today information in the initiative areas that we have led or held a major role with over the last four years. This is not to leave out or not recognize those that many of you have also been leading but rather to level set with what we’re connected with. We ask that you share information on these calls about initiatives you are leading or connected to, and/or to bring your perspective and input to the conversation.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r>
              <a:rPr lang="en-US" sz="1400" baseline="0" dirty="0" smtClean="0"/>
              <a:t>Over the years since its inception in 2005 with special opportunities over the past 4 years, VECF has focused on efforts to inform and strengthen the critical infrastructure that underlies an equitable early childhood system. That includes: systems-building across diverse stakeholders at state and local levels; early childhood financing and budgeting; data, data systems, and measurement strategies; engaging business and workforce sectors to champion ECD as a key workforce and economic value; and building a talented early childhood workforce. Because of the work of our local partners like Smart Beginnings, Mixed Delivery, and PDG pilots, VA is on a positive trajectory with an increased focus, sophistication and capacity to envision and design a better state and local structure to support young children and families.  </a:t>
            </a:r>
          </a:p>
          <a:p>
            <a:endParaRPr lang="en-US" sz="1400" baseline="0" dirty="0" smtClean="0"/>
          </a:p>
          <a:p>
            <a:r>
              <a:rPr lang="en-US" sz="1400" baseline="0" dirty="0" smtClean="0"/>
              <a:t>Pilots and studies have been conducted; many lessons have been learned and insights have accrued in many of these significant areas. Leadership and commitment from leaders in both executive and legislative branches have increased. Entities like the children’s cabinet, joint subcommittee on VPI, and school readiness committee have been built and sustained. </a:t>
            </a:r>
          </a:p>
          <a:p>
            <a:endParaRPr lang="en-US" sz="1400" baseline="0" dirty="0" smtClean="0"/>
          </a:p>
          <a:p>
            <a:r>
              <a:rPr lang="en-US" sz="1400" baseline="0" dirty="0" smtClean="0"/>
              <a:t>However what’s been missing is a solid, collaboratively agreed-upon vision and business plan with dedicated, high level leadership with the expertise and authority to lead change. In order to succeed, this dedicated leadership must be equipped with expertise and experience; have trusting relationships across sectors, executive branch agency leadership; faith, private, and business, federal, state, and local connectivity; and authority and a mandate to follow a vetted business plan and drive change. The position must be placed and housed at a level within government that is steady (not at will) and that is above all, responsive and highly interactive with private and local partners; faith, for- and non-profit service providers and especially - with families.</a:t>
            </a:r>
          </a:p>
          <a:p>
            <a:endParaRPr lang="en-US" sz="1400" dirty="0"/>
          </a:p>
          <a:p>
            <a:r>
              <a:rPr lang="en-US" sz="1400" baseline="0" dirty="0" smtClean="0"/>
              <a:t>With lessons learned, insights gained, and the potential for this dedicated leadership in Virginia, we believe we are well poised for transformational change. We want to support that transformation, and believe that each of you has a role to play and perspectives to contribute too.</a:t>
            </a:r>
          </a:p>
          <a:p>
            <a:endParaRPr lang="en-US" sz="1400" baseline="0" dirty="0" smtClean="0"/>
          </a:p>
        </p:txBody>
      </p:sp>
      <p:sp>
        <p:nvSpPr>
          <p:cNvPr id="4" name="Slide Number Placeholder 3"/>
          <p:cNvSpPr>
            <a:spLocks noGrp="1"/>
          </p:cNvSpPr>
          <p:nvPr>
            <p:ph type="sldNum" sz="quarter" idx="10"/>
          </p:nvPr>
        </p:nvSpPr>
        <p:spPr/>
        <p:txBody>
          <a:bodyPr/>
          <a:lstStyle/>
          <a:p>
            <a:fld id="{5445C8F2-BABE-4AE8-8261-C4411FEB758F}" type="slidenum">
              <a:rPr lang="en-US" smtClean="0"/>
              <a:t>4</a:t>
            </a:fld>
            <a:endParaRPr lang="en-US"/>
          </a:p>
        </p:txBody>
      </p:sp>
    </p:spTree>
    <p:extLst>
      <p:ext uri="{BB962C8B-B14F-4D97-AF65-F5344CB8AC3E}">
        <p14:creationId xmlns:p14="http://schemas.microsoft.com/office/powerpoint/2010/main" val="2740166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sz="1400" dirty="0" smtClean="0"/>
              <a:t>There has</a:t>
            </a:r>
            <a:r>
              <a:rPr lang="en-US" sz="1400" baseline="0" dirty="0" smtClean="0"/>
              <a:t> been an accelerated amount of activity related to early childhood education – both nationally and here in Virginia. That includes a great deal of careful, thoughtful exploration by our policymakers over the last few years.  We’ve generated and seen movement toward Virginia’s clearer articulation of values and priorities through programs like mixed-delivery grants, work toward reform of the state preschool program, state-level forums for deliberation and focus on the issue but we still have not achieved a coordinated framework. It has been energizing to see the level and scope of activity and interest in early childhood development, but also unnerving that the effect was diffuse and not systemic. </a:t>
            </a:r>
          </a:p>
          <a:p>
            <a:pPr defTabSz="931774">
              <a:defRPr/>
            </a:pPr>
            <a:endParaRPr lang="en-US" sz="1400" baseline="0" dirty="0" smtClean="0"/>
          </a:p>
          <a:p>
            <a:r>
              <a:rPr lang="en-US" sz="1400" baseline="0" dirty="0" smtClean="0"/>
              <a:t>Virginia has taken steps in the right direction (MD, SB, JLARC, VKRP, SRC, federal preschool grants) but the challenge remains to carve a clear pathway - setting a catalytic vision for Virginia’s cohesive, effective and accountable early childhood system.  </a:t>
            </a:r>
          </a:p>
          <a:p>
            <a:endParaRPr lang="en-US" sz="1400" baseline="0" dirty="0" smtClean="0"/>
          </a:p>
          <a:p>
            <a:endParaRPr lang="en-US" sz="1400" baseline="0" dirty="0" smtClean="0"/>
          </a:p>
        </p:txBody>
      </p:sp>
    </p:spTree>
    <p:extLst>
      <p:ext uri="{BB962C8B-B14F-4D97-AF65-F5344CB8AC3E}">
        <p14:creationId xmlns:p14="http://schemas.microsoft.com/office/powerpoint/2010/main" val="2793494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400" dirty="0" smtClean="0"/>
              <a:t>Through our recent work, we know that in </a:t>
            </a:r>
            <a:r>
              <a:rPr lang="en-US" sz="1400" dirty="0"/>
              <a:t>Virginia:</a:t>
            </a:r>
          </a:p>
          <a:p>
            <a:endParaRPr lang="en-US" sz="1400" dirty="0"/>
          </a:p>
          <a:p>
            <a:r>
              <a:rPr lang="en-US" sz="1400" dirty="0"/>
              <a:t>At-risk children and working families need access to high-quality early education; services in public and private settings are essential for meeting the </a:t>
            </a:r>
            <a:r>
              <a:rPr lang="en-US" sz="1400" dirty="0" smtClean="0"/>
              <a:t>needs </a:t>
            </a:r>
            <a:r>
              <a:rPr lang="en-US" sz="1400" dirty="0"/>
              <a:t>of children and families. </a:t>
            </a:r>
          </a:p>
          <a:p>
            <a:endParaRPr lang="en-US" sz="1400" dirty="0"/>
          </a:p>
          <a:p>
            <a:r>
              <a:rPr lang="en-US" sz="1400" dirty="0"/>
              <a:t>Whether in a public or private classroom, early educators need to have specific skills in the critical role they play in our state’s well-being. Communities need help with the tough task of coordinating various funding streams and financing strategies. </a:t>
            </a:r>
          </a:p>
          <a:p>
            <a:endParaRPr lang="en-US" sz="1400" dirty="0"/>
          </a:p>
          <a:p>
            <a:r>
              <a:rPr lang="en-US" sz="1400" dirty="0"/>
              <a:t>The cost models/structure of ECE is challenging – a conundrum for every community and state in the nation – challenging for providers financing the services, EC educators whose earnings are infamously low, and for families. </a:t>
            </a:r>
          </a:p>
          <a:p>
            <a:endParaRPr lang="en-US" sz="1400" dirty="0"/>
          </a:p>
          <a:p>
            <a:r>
              <a:rPr lang="en-US" sz="1400" dirty="0"/>
              <a:t>Our systems and structures for addressing the financing of ECE – like many other states – is fractured and fragmented. Must be as efficient as possible with coordination and with the multiple revenue streams that must be tapped to meet our goals for access, quality, and affordability.</a:t>
            </a:r>
          </a:p>
          <a:p>
            <a:endParaRPr lang="en-US" sz="1400" dirty="0"/>
          </a:p>
          <a:p>
            <a:endParaRPr lang="en-US" sz="1400" dirty="0" smtClean="0"/>
          </a:p>
          <a:p>
            <a:endParaRPr lang="en-US" sz="1400" dirty="0" smtClean="0"/>
          </a:p>
          <a:p>
            <a:endParaRPr lang="en-US" sz="1400" dirty="0"/>
          </a:p>
          <a:p>
            <a:r>
              <a:rPr lang="en-US" sz="1400" dirty="0"/>
              <a:t> </a:t>
            </a:r>
          </a:p>
          <a:p>
            <a:pPr defTabSz="949381">
              <a:defRPr/>
            </a:pPr>
            <a:endParaRPr lang="en-US" sz="1400" baseline="0" dirty="0" smtClean="0"/>
          </a:p>
          <a:p>
            <a:endParaRPr lang="en-US" sz="1400" dirty="0" smtClean="0"/>
          </a:p>
          <a:p>
            <a:endParaRPr lang="en-US" sz="1400" dirty="0"/>
          </a:p>
        </p:txBody>
      </p:sp>
    </p:spTree>
    <p:extLst>
      <p:ext uri="{BB962C8B-B14F-4D97-AF65-F5344CB8AC3E}">
        <p14:creationId xmlns:p14="http://schemas.microsoft.com/office/powerpoint/2010/main" val="1476234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In spite</a:t>
            </a:r>
            <a:r>
              <a:rPr lang="en-US" sz="1400" baseline="0" dirty="0" smtClean="0"/>
              <a:t> of solid body of evidence that investments and interventions in earliest years pay off in multiple ways and over a long period of time, we struggle to effectively and efficiently ensure that families have access to the kind of services and supports that result in optimal development. </a:t>
            </a:r>
          </a:p>
          <a:p>
            <a:endParaRPr lang="en-US" sz="1400" baseline="0" dirty="0" smtClean="0"/>
          </a:p>
          <a:p>
            <a:r>
              <a:rPr lang="en-US" sz="1400" dirty="0" smtClean="0"/>
              <a:t>It’s well known that current EC systems face challenges.  </a:t>
            </a:r>
          </a:p>
          <a:p>
            <a:r>
              <a:rPr lang="en-US" sz="1400" dirty="0" smtClean="0"/>
              <a:t>Reference</a:t>
            </a:r>
            <a:r>
              <a:rPr lang="en-US" sz="1400" baseline="0" dirty="0" smtClean="0"/>
              <a:t> Linda Smith’s BPC report, state-by-state analysis.  Why? 1) “At a time when demand for ECE services continues to far outpace available resources, the case for continued and even expanded investment must be accompanied by a commitment to efficiency, good governance, and a consistent focus on quality assurance and results.” 2) Fragmentation, bureaucratic inefficiency, and lack of coordination creates real obstacles to access and results in many children – often those who are the most vulnerable – missing out on the support they need.”</a:t>
            </a:r>
          </a:p>
          <a:p>
            <a:pPr defTabSz="931774">
              <a:defRPr/>
            </a:pPr>
            <a:r>
              <a:rPr lang="en-US" sz="1400" baseline="0" dirty="0" smtClean="0"/>
              <a:t>The report examines administration, coordination, and integration by reviewing federal authorizing statutes, federal agency requirements, and how states were administering ECE funds. Virginia ranks #37.</a:t>
            </a:r>
          </a:p>
          <a:p>
            <a:endParaRPr lang="en-US" sz="1400" baseline="0" dirty="0" smtClean="0"/>
          </a:p>
          <a:p>
            <a:endParaRPr lang="en-US" sz="1400" dirty="0"/>
          </a:p>
        </p:txBody>
      </p:sp>
    </p:spTree>
    <p:extLst>
      <p:ext uri="{BB962C8B-B14F-4D97-AF65-F5344CB8AC3E}">
        <p14:creationId xmlns:p14="http://schemas.microsoft.com/office/powerpoint/2010/main" val="3827069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0" y="4646587"/>
            <a:ext cx="5608320" cy="4183380"/>
          </a:xfrm>
        </p:spPr>
        <p:txBody>
          <a:bodyPr>
            <a:normAutofit fontScale="92500" lnSpcReduction="10000"/>
          </a:bodyPr>
          <a:lstStyle/>
          <a:p>
            <a:endParaRPr lang="en-US" dirty="0" smtClean="0"/>
          </a:p>
          <a:p>
            <a:r>
              <a:rPr lang="en-US" sz="1400" dirty="0" smtClean="0"/>
              <a:t>For all of these reasons and more, we felt the timing was right </a:t>
            </a:r>
            <a:r>
              <a:rPr lang="en-US" sz="1400" dirty="0"/>
              <a:t>last year to </a:t>
            </a:r>
            <a:r>
              <a:rPr lang="en-US" sz="1400" dirty="0" smtClean="0"/>
              <a:t>introduce</a:t>
            </a:r>
            <a:r>
              <a:rPr lang="en-US" sz="1400" baseline="0" dirty="0" smtClean="0"/>
              <a:t> the concept of the Early Childhood Success Act</a:t>
            </a:r>
            <a:r>
              <a:rPr lang="en-US" sz="1400" dirty="0" smtClean="0"/>
              <a:t>.</a:t>
            </a:r>
            <a:endParaRPr lang="en-US" sz="1400" dirty="0"/>
          </a:p>
          <a:p>
            <a:r>
              <a:rPr lang="en-US" sz="1400" dirty="0"/>
              <a:t>	-Increased public sector capacity and leadership (</a:t>
            </a:r>
            <a:r>
              <a:rPr lang="en-US" sz="1400" dirty="0" err="1"/>
              <a:t>Gov</a:t>
            </a:r>
            <a:r>
              <a:rPr lang="en-US" sz="1400" dirty="0" smtClean="0"/>
              <a:t>, FL</a:t>
            </a:r>
            <a:r>
              <a:rPr lang="en-US" sz="1400" dirty="0"/>
              <a:t>, </a:t>
            </a:r>
            <a:r>
              <a:rPr lang="en-US" sz="1400" dirty="0" smtClean="0"/>
              <a:t>Superintendent Lane</a:t>
            </a:r>
            <a:r>
              <a:rPr lang="en-US" sz="1400" dirty="0"/>
              <a:t>, </a:t>
            </a:r>
            <a:r>
              <a:rPr lang="en-US" sz="1400" dirty="0" smtClean="0"/>
              <a:t>Commissioner</a:t>
            </a:r>
            <a:r>
              <a:rPr lang="en-US" sz="1400" baseline="0" dirty="0" smtClean="0"/>
              <a:t> Storen, and newcomer and Chief State School Readiness Officer Jenna Conway</a:t>
            </a:r>
            <a:r>
              <a:rPr lang="en-US" sz="1400" dirty="0" smtClean="0"/>
              <a:t>)</a:t>
            </a:r>
            <a:endParaRPr lang="en-US" sz="1400" dirty="0"/>
          </a:p>
          <a:p>
            <a:r>
              <a:rPr lang="en-US" sz="1400" dirty="0"/>
              <a:t>	-Unwavering support (and some impatience) from the business </a:t>
            </a:r>
            <a:r>
              <a:rPr lang="en-US" sz="1400" dirty="0" smtClean="0"/>
              <a:t>community</a:t>
            </a:r>
            <a:endParaRPr lang="en-US" sz="1400" dirty="0"/>
          </a:p>
          <a:p>
            <a:r>
              <a:rPr lang="en-US" sz="1400" dirty="0"/>
              <a:t>	-Bi-partisan legislative interest </a:t>
            </a:r>
            <a:endParaRPr lang="en-US" sz="1400" dirty="0" smtClean="0"/>
          </a:p>
          <a:p>
            <a:r>
              <a:rPr lang="en-US" sz="1400" dirty="0" smtClean="0"/>
              <a:t>	-More</a:t>
            </a:r>
            <a:r>
              <a:rPr lang="en-US" sz="1400" baseline="0" dirty="0" smtClean="0"/>
              <a:t> than a decade of lessons and insights from local level systems building work</a:t>
            </a:r>
          </a:p>
          <a:p>
            <a:r>
              <a:rPr lang="en-US" sz="1400" baseline="0" dirty="0" smtClean="0"/>
              <a:t>	-Strong body of research and study making a compelling case</a:t>
            </a:r>
            <a:endParaRPr lang="en-US" sz="1400" dirty="0"/>
          </a:p>
          <a:p>
            <a:endParaRPr lang="en-US" sz="1400" dirty="0"/>
          </a:p>
          <a:p>
            <a:r>
              <a:rPr lang="en-US" sz="1400" dirty="0" smtClean="0"/>
              <a:t>VECF</a:t>
            </a:r>
            <a:r>
              <a:rPr lang="en-US" sz="1400" baseline="0" dirty="0" smtClean="0"/>
              <a:t> worked with key legislative champions, our local partners in both public and private sectors, the </a:t>
            </a:r>
            <a:r>
              <a:rPr lang="en-US" sz="1400" dirty="0" smtClean="0"/>
              <a:t>Administration, and numerous</a:t>
            </a:r>
            <a:r>
              <a:rPr lang="en-US" sz="1400" baseline="0" dirty="0" smtClean="0"/>
              <a:t> organizations and associations to begin to craft</a:t>
            </a:r>
            <a:r>
              <a:rPr lang="en-US" sz="1400" dirty="0" smtClean="0"/>
              <a:t> </a:t>
            </a:r>
            <a:r>
              <a:rPr lang="en-US" sz="1400" dirty="0"/>
              <a:t>a vision for early childhood success.  Informed by </a:t>
            </a:r>
            <a:r>
              <a:rPr lang="en-US" sz="1400" dirty="0" smtClean="0"/>
              <a:t>multiple</a:t>
            </a:r>
            <a:r>
              <a:rPr lang="en-US" sz="1400" baseline="0" dirty="0" smtClean="0"/>
              <a:t> and diverse </a:t>
            </a:r>
            <a:r>
              <a:rPr lang="en-US" sz="1400" dirty="0" smtClean="0"/>
              <a:t>stakeholders</a:t>
            </a:r>
            <a:r>
              <a:rPr lang="en-US" sz="1400" dirty="0"/>
              <a:t>, lessons learned from local networks. </a:t>
            </a:r>
            <a:endParaRPr lang="en-US" sz="1400" dirty="0" smtClean="0"/>
          </a:p>
          <a:p>
            <a:endParaRPr lang="en-US" sz="1400" dirty="0"/>
          </a:p>
          <a:p>
            <a:r>
              <a:rPr lang="en-US" sz="1400" dirty="0" smtClean="0"/>
              <a:t>The ECSA called</a:t>
            </a:r>
            <a:r>
              <a:rPr lang="en-US" sz="1400" baseline="0" dirty="0" smtClean="0"/>
              <a:t> for setting </a:t>
            </a:r>
            <a:r>
              <a:rPr lang="en-US" sz="1400" dirty="0" smtClean="0"/>
              <a:t>in </a:t>
            </a:r>
            <a:r>
              <a:rPr lang="en-US" sz="1400" dirty="0"/>
              <a:t>place a strong and durable structure for VA government to operate quality early childhood programs more efficiently as well as establish an innovation fund </a:t>
            </a:r>
            <a:r>
              <a:rPr lang="en-US" sz="1400" dirty="0" smtClean="0"/>
              <a:t>to utilize </a:t>
            </a:r>
            <a:r>
              <a:rPr lang="en-US" sz="1400" dirty="0"/>
              <a:t>the entrepreneurial activity and public-private partnerships at the local and regional levels to deliver practical, effective systems that work for today’s families. </a:t>
            </a:r>
          </a:p>
        </p:txBody>
      </p:sp>
      <p:sp>
        <p:nvSpPr>
          <p:cNvPr id="4" name="Slide Number Placeholder 3"/>
          <p:cNvSpPr>
            <a:spLocks noGrp="1"/>
          </p:cNvSpPr>
          <p:nvPr>
            <p:ph type="sldNum" sz="quarter" idx="10"/>
          </p:nvPr>
        </p:nvSpPr>
        <p:spPr/>
        <p:txBody>
          <a:bodyPr/>
          <a:lstStyle/>
          <a:p>
            <a:fld id="{5445C8F2-BABE-4AE8-8261-C4411FEB758F}" type="slidenum">
              <a:rPr lang="en-US" smtClean="0"/>
              <a:t>8</a:t>
            </a:fld>
            <a:endParaRPr lang="en-US"/>
          </a:p>
        </p:txBody>
      </p:sp>
    </p:spTree>
    <p:extLst>
      <p:ext uri="{BB962C8B-B14F-4D97-AF65-F5344CB8AC3E}">
        <p14:creationId xmlns:p14="http://schemas.microsoft.com/office/powerpoint/2010/main" val="1257860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t>In the absence of a unified system</a:t>
            </a:r>
            <a:r>
              <a:rPr lang="en-US" sz="1400" baseline="0" dirty="0" smtClean="0"/>
              <a:t> framework </a:t>
            </a:r>
            <a:r>
              <a:rPr lang="en-US" sz="1400" dirty="0" smtClean="0"/>
              <a:t>that can guide investments and decisions, the current landscape of spending and</a:t>
            </a:r>
            <a:r>
              <a:rPr lang="en-US" sz="1400" baseline="0" dirty="0" smtClean="0"/>
              <a:t> policies</a:t>
            </a:r>
            <a:r>
              <a:rPr lang="en-US" sz="1400" dirty="0" smtClean="0"/>
              <a:t>, which cuts across 8 state agencies, is unlikely to be well-coordinated or efficient. This inefficiency reduces the potential impact of early childhood investments. </a:t>
            </a:r>
          </a:p>
          <a:p>
            <a:endParaRPr lang="en-US" sz="1400" dirty="0" smtClean="0"/>
          </a:p>
          <a:p>
            <a:pPr defTabSz="931774">
              <a:defRPr/>
            </a:pPr>
            <a:r>
              <a:rPr lang="en-US" sz="1400" baseline="0" dirty="0" smtClean="0"/>
              <a:t>We humans have a tendency to shift our focus to the next shiny object. Sometimes we see the focus/trend on access and later action and investments may shift to narrow the focus on quality. Or we may be compelled by new currency of trauma and ACES. Each is important but w</a:t>
            </a:r>
            <a:r>
              <a:rPr lang="en-US" sz="1400" dirty="0" smtClean="0"/>
              <a:t>ith</a:t>
            </a:r>
            <a:r>
              <a:rPr lang="en-US" sz="1400" baseline="0" dirty="0" smtClean="0"/>
              <a:t>out a comprehensive, rational framework and structure to guide equitable early childhood policies and investment, it is very easy to lose sight of the full picture. Having a coordinated, big picture strategy that guides decisions and investments can help maintain the balance of these critical components of quality, affordability, and access. </a:t>
            </a:r>
            <a:endParaRPr lang="en-US" altLang="en-US" sz="1400" baseline="0" dirty="0" smtClean="0"/>
          </a:p>
          <a:p>
            <a:endParaRPr lang="en-US" sz="1400" dirty="0"/>
          </a:p>
        </p:txBody>
      </p:sp>
    </p:spTree>
    <p:extLst>
      <p:ext uri="{BB962C8B-B14F-4D97-AF65-F5344CB8AC3E}">
        <p14:creationId xmlns:p14="http://schemas.microsoft.com/office/powerpoint/2010/main" val="642278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VECFLogoRGB.png"/>
          <p:cNvPicPr>
            <a:picLocks noChangeAspect="1"/>
          </p:cNvPicPr>
          <p:nvPr userDrawn="1"/>
        </p:nvPicPr>
        <p:blipFill>
          <a:blip r:embed="rId2" cstate="print"/>
          <a:stretch>
            <a:fillRect/>
          </a:stretch>
        </p:blipFill>
        <p:spPr>
          <a:xfrm>
            <a:off x="7260336" y="5638800"/>
            <a:ext cx="1883664" cy="1144466"/>
          </a:xfrm>
          <a:prstGeom prst="rect">
            <a:avLst/>
          </a:prstGeom>
        </p:spPr>
      </p:pic>
      <p:sp>
        <p:nvSpPr>
          <p:cNvPr id="7" name="Date Placeholder 6"/>
          <p:cNvSpPr>
            <a:spLocks noGrp="1"/>
          </p:cNvSpPr>
          <p:nvPr>
            <p:ph type="dt" sz="half" idx="10"/>
          </p:nvPr>
        </p:nvSpPr>
        <p:spPr/>
        <p:txBody>
          <a:bodyPr/>
          <a:lstStyle/>
          <a:p>
            <a:fld id="{0FCF49D7-DE84-47B1-B71B-EB7F07BCFBBD}" type="datetime1">
              <a:rPr lang="en-US" smtClean="0"/>
              <a:t>6/20/2019</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0B9F7F4D-BA99-436C-80E9-6E893272CD6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3B15C-D4D2-4CB8-A6B3-8A21D8AE4B3B}" type="datetime1">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userDrawn="1"/>
        </p:nvSpPr>
        <p:spPr>
          <a:xfrm flipV="1">
            <a:off x="8610600" y="76200"/>
            <a:ext cx="533400" cy="76200"/>
          </a:xfrm>
          <a:prstGeom prst="rect">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0B9F7F4D-BA99-436C-80E9-6E893272CD6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7B5C5D-5AA3-467E-8F5B-51C6FD60F070}" type="datetime1">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userDrawn="1"/>
        </p:nvSpPr>
        <p:spPr>
          <a:xfrm flipV="1">
            <a:off x="8610600" y="76200"/>
            <a:ext cx="533400" cy="76200"/>
          </a:xfrm>
          <a:prstGeom prst="rect">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0B9F7F4D-BA99-436C-80E9-6E893272CD6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246433-9DC6-46C1-8BED-CE36892F3CE8}" type="datetime1">
              <a:rPr lang="en-US" smtClean="0"/>
              <a:t>6/20/2019</a:t>
            </a:fld>
            <a:endParaRPr lang="en-US"/>
          </a:p>
        </p:txBody>
      </p:sp>
      <p:sp>
        <p:nvSpPr>
          <p:cNvPr id="4" name="Footer Placeholder 3"/>
          <p:cNvSpPr>
            <a:spLocks noGrp="1"/>
          </p:cNvSpPr>
          <p:nvPr>
            <p:ph type="ftr" sz="quarter" idx="11"/>
          </p:nvPr>
        </p:nvSpPr>
        <p:spPr/>
        <p:txBody>
          <a:bodyPr/>
          <a:lstStyle/>
          <a:p>
            <a:endParaRPr lang="en-US"/>
          </a:p>
        </p:txBody>
      </p:sp>
      <p:sp>
        <p:nvSpPr>
          <p:cNvPr id="6" name="Rectangle 5"/>
          <p:cNvSpPr/>
          <p:nvPr userDrawn="1"/>
        </p:nvSpPr>
        <p:spPr>
          <a:xfrm flipV="1">
            <a:off x="8610600" y="76200"/>
            <a:ext cx="533400" cy="76200"/>
          </a:xfrm>
          <a:prstGeom prst="rect">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0B9F7F4D-BA99-436C-80E9-6E893272CD6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9ABA18-730E-49A9-A2B9-94D067794B63}" type="datetime1">
              <a:rPr lang="en-US" smtClean="0"/>
              <a:t>6/20/2019</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VECFLogoRGB.png"/>
          <p:cNvPicPr>
            <a:picLocks noChangeAspect="1"/>
          </p:cNvPicPr>
          <p:nvPr userDrawn="1"/>
        </p:nvPicPr>
        <p:blipFill>
          <a:blip r:embed="rId2" cstate="print"/>
          <a:stretch>
            <a:fillRect/>
          </a:stretch>
        </p:blipFill>
        <p:spPr>
          <a:xfrm>
            <a:off x="7184136" y="5638800"/>
            <a:ext cx="1883664" cy="1144466"/>
          </a:xfrm>
          <a:prstGeom prst="rect">
            <a:avLst/>
          </a:prstGeom>
        </p:spPr>
      </p:pic>
      <p:sp>
        <p:nvSpPr>
          <p:cNvPr id="6" name="Slide Number Placeholder 5"/>
          <p:cNvSpPr>
            <a:spLocks noGrp="1"/>
          </p:cNvSpPr>
          <p:nvPr>
            <p:ph type="sldNum" sz="quarter" idx="12"/>
          </p:nvPr>
        </p:nvSpPr>
        <p:spPr/>
        <p:txBody>
          <a:bodyPr/>
          <a:lstStyle/>
          <a:p>
            <a:fld id="{0B9F7F4D-BA99-436C-80E9-6E893272CD6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with intro text">
  <p:cSld name="Title + 1 column with intro text">
    <p:spTree>
      <p:nvGrpSpPr>
        <p:cNvPr id="1" name="Shape 38"/>
        <p:cNvGrpSpPr/>
        <p:nvPr/>
      </p:nvGrpSpPr>
      <p:grpSpPr>
        <a:xfrm>
          <a:off x="0" y="0"/>
          <a:ext cx="0" cy="0"/>
          <a:chOff x="0" y="0"/>
          <a:chExt cx="0" cy="0"/>
        </a:xfrm>
      </p:grpSpPr>
      <p:sp>
        <p:nvSpPr>
          <p:cNvPr id="39" name="Google Shape;39;p7"/>
          <p:cNvSpPr/>
          <p:nvPr/>
        </p:nvSpPr>
        <p:spPr>
          <a:xfrm flipH="1">
            <a:off x="2472375" y="0"/>
            <a:ext cx="11310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0" name="Google Shape;40;p7"/>
          <p:cNvSpPr/>
          <p:nvPr/>
        </p:nvSpPr>
        <p:spPr>
          <a:xfrm>
            <a:off x="2585475" y="0"/>
            <a:ext cx="65586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41" name="Google Shape;41;p7"/>
          <p:cNvSpPr txBox="1">
            <a:spLocks noGrp="1"/>
          </p:cNvSpPr>
          <p:nvPr>
            <p:ph type="title"/>
          </p:nvPr>
        </p:nvSpPr>
        <p:spPr>
          <a:xfrm>
            <a:off x="234450" y="767333"/>
            <a:ext cx="2046300" cy="5308000"/>
          </a:xfrm>
          <a:prstGeom prst="rect">
            <a:avLst/>
          </a:prstGeom>
        </p:spPr>
        <p:txBody>
          <a:bodyPr spcFirstLastPara="1" wrap="square" lIns="91425" tIns="91425" rIns="91425" bIns="91425" anchor="t"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2" name="Google Shape;42;p7"/>
          <p:cNvSpPr txBox="1">
            <a:spLocks noGrp="1"/>
          </p:cNvSpPr>
          <p:nvPr>
            <p:ph type="body" idx="1"/>
          </p:nvPr>
        </p:nvSpPr>
        <p:spPr>
          <a:xfrm>
            <a:off x="3090625" y="767333"/>
            <a:ext cx="5596200" cy="1610400"/>
          </a:xfrm>
          <a:prstGeom prst="rect">
            <a:avLst/>
          </a:prstGeom>
        </p:spPr>
        <p:txBody>
          <a:bodyPr spcFirstLastPara="1" wrap="square" lIns="91425" tIns="91425" rIns="91425" bIns="91425" anchor="t" anchorCtr="0"/>
          <a:lstStyle>
            <a:lvl1pPr marL="457200" lvl="0" indent="-330200" rtl="0">
              <a:spcBef>
                <a:spcPts val="60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1pPr>
            <a:lvl2pPr marL="914400" lvl="1"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2pPr>
            <a:lvl3pPr marL="1371600" lvl="2"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3pPr>
            <a:lvl4pPr marL="1828800" lvl="3"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4pPr>
            <a:lvl5pPr marL="2286000" lvl="4"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5pPr>
            <a:lvl6pPr marL="2743200" lvl="5"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6pPr>
            <a:lvl7pPr marL="3200400" lvl="6"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7pPr>
            <a:lvl8pPr marL="3657600" lvl="7"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8pPr>
            <a:lvl9pPr marL="4114800" lvl="8"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9pPr>
          </a:lstStyle>
          <a:p>
            <a:endParaRPr/>
          </a:p>
        </p:txBody>
      </p:sp>
      <p:sp>
        <p:nvSpPr>
          <p:cNvPr id="43" name="Google Shape;43;p7"/>
          <p:cNvSpPr txBox="1">
            <a:spLocks noGrp="1"/>
          </p:cNvSpPr>
          <p:nvPr>
            <p:ph type="sldNum" idx="12"/>
          </p:nvPr>
        </p:nvSpPr>
        <p:spPr>
          <a:xfrm>
            <a:off x="8556784" y="6333135"/>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44" name="Google Shape;44;p7"/>
          <p:cNvSpPr txBox="1">
            <a:spLocks noGrp="1"/>
          </p:cNvSpPr>
          <p:nvPr>
            <p:ph type="body" idx="2"/>
          </p:nvPr>
        </p:nvSpPr>
        <p:spPr>
          <a:xfrm>
            <a:off x="3090625" y="2672417"/>
            <a:ext cx="5596200" cy="34028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2350890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F990A-10C2-48F8-A7F9-B17DB422EFC3}" type="datetime1">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userDrawn="1"/>
        </p:nvSpPr>
        <p:spPr>
          <a:xfrm flipV="1">
            <a:off x="8610600" y="76200"/>
            <a:ext cx="533400" cy="76200"/>
          </a:xfrm>
          <a:prstGeom prst="rect">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0B9F7F4D-BA99-436C-80E9-6E893272CD6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05DDDE-69FD-4AD1-BA46-DEC1CFCA070E}" type="datetime1">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userDrawn="1"/>
        </p:nvSpPr>
        <p:spPr>
          <a:xfrm flipV="1">
            <a:off x="8610600" y="76200"/>
            <a:ext cx="533400" cy="76200"/>
          </a:xfrm>
          <a:prstGeom prst="rect">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0B9F7F4D-BA99-436C-80E9-6E893272CD6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04CB40-1A7D-4FBC-B231-110FC6DC4319}" type="datetime1">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8" name="Rectangle 7"/>
          <p:cNvSpPr/>
          <p:nvPr userDrawn="1"/>
        </p:nvSpPr>
        <p:spPr>
          <a:xfrm flipV="1">
            <a:off x="8610600" y="76200"/>
            <a:ext cx="533400" cy="76200"/>
          </a:xfrm>
          <a:prstGeom prst="rect">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0B9F7F4D-BA99-436C-80E9-6E893272CD6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A33881-3F99-4A85-BF03-7C5D9C2F83DC}" type="datetime1">
              <a:rPr lang="en-US" smtClean="0"/>
              <a:t>6/20/2019</a:t>
            </a:fld>
            <a:endParaRPr lang="en-US"/>
          </a:p>
        </p:txBody>
      </p:sp>
      <p:sp>
        <p:nvSpPr>
          <p:cNvPr id="8" name="Footer Placeholder 7"/>
          <p:cNvSpPr>
            <a:spLocks noGrp="1"/>
          </p:cNvSpPr>
          <p:nvPr>
            <p:ph type="ftr" sz="quarter" idx="11"/>
          </p:nvPr>
        </p:nvSpPr>
        <p:spPr/>
        <p:txBody>
          <a:bodyPr/>
          <a:lstStyle/>
          <a:p>
            <a:endParaRPr lang="en-US"/>
          </a:p>
        </p:txBody>
      </p:sp>
      <p:sp>
        <p:nvSpPr>
          <p:cNvPr id="10" name="Rectangle 9"/>
          <p:cNvSpPr/>
          <p:nvPr userDrawn="1"/>
        </p:nvSpPr>
        <p:spPr>
          <a:xfrm flipV="1">
            <a:off x="8610600" y="76200"/>
            <a:ext cx="533400" cy="76200"/>
          </a:xfrm>
          <a:prstGeom prst="rect">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0B9F7F4D-BA99-436C-80E9-6E893272CD6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E67852-EFEA-4DF7-87FD-F1C52523BD80}" type="datetime1">
              <a:rPr lang="en-US" smtClean="0"/>
              <a:t>6/20/2019</a:t>
            </a:fld>
            <a:endParaRPr lang="en-US"/>
          </a:p>
        </p:txBody>
      </p:sp>
      <p:sp>
        <p:nvSpPr>
          <p:cNvPr id="4" name="Footer Placeholder 3"/>
          <p:cNvSpPr>
            <a:spLocks noGrp="1"/>
          </p:cNvSpPr>
          <p:nvPr>
            <p:ph type="ftr" sz="quarter" idx="11"/>
          </p:nvPr>
        </p:nvSpPr>
        <p:spPr/>
        <p:txBody>
          <a:bodyPr/>
          <a:lstStyle/>
          <a:p>
            <a:endParaRPr lang="en-US"/>
          </a:p>
        </p:txBody>
      </p:sp>
      <p:sp>
        <p:nvSpPr>
          <p:cNvPr id="6" name="Rectangle 5"/>
          <p:cNvSpPr/>
          <p:nvPr userDrawn="1"/>
        </p:nvSpPr>
        <p:spPr>
          <a:xfrm flipV="1">
            <a:off x="8610600" y="76200"/>
            <a:ext cx="533400" cy="76200"/>
          </a:xfrm>
          <a:prstGeom prst="rect">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0B9F7F4D-BA99-436C-80E9-6E893272CD6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E32C1-9568-40C5-A199-1212AE0B996C}" type="datetime1">
              <a:rPr lang="en-US" smtClean="0"/>
              <a:t>6/20/2019</a:t>
            </a:fld>
            <a:endParaRPr lang="en-US"/>
          </a:p>
        </p:txBody>
      </p:sp>
      <p:sp>
        <p:nvSpPr>
          <p:cNvPr id="3" name="Footer Placeholder 2"/>
          <p:cNvSpPr>
            <a:spLocks noGrp="1"/>
          </p:cNvSpPr>
          <p:nvPr>
            <p:ph type="ftr" sz="quarter" idx="11"/>
          </p:nvPr>
        </p:nvSpPr>
        <p:spPr/>
        <p:txBody>
          <a:bodyPr/>
          <a:lstStyle/>
          <a:p>
            <a:endParaRPr lang="en-US"/>
          </a:p>
        </p:txBody>
      </p:sp>
      <p:sp>
        <p:nvSpPr>
          <p:cNvPr id="5" name="Rectangle 4"/>
          <p:cNvSpPr/>
          <p:nvPr userDrawn="1"/>
        </p:nvSpPr>
        <p:spPr>
          <a:xfrm flipV="1">
            <a:off x="8610600" y="76200"/>
            <a:ext cx="533400" cy="76200"/>
          </a:xfrm>
          <a:prstGeom prst="rect">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B9F7F4D-BA99-436C-80E9-6E893272CD6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B513387-7050-4457-AD20-8C06B3AE133D}" type="datetime1">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8" name="Rectangle 7"/>
          <p:cNvSpPr/>
          <p:nvPr userDrawn="1"/>
        </p:nvSpPr>
        <p:spPr>
          <a:xfrm flipV="1">
            <a:off x="8610600" y="76200"/>
            <a:ext cx="533400" cy="76200"/>
          </a:xfrm>
          <a:prstGeom prst="rect">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0B9F7F4D-BA99-436C-80E9-6E893272CD6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934214A-BBC9-4181-B672-E10CBD992DC4}" type="datetime1">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8" name="Rectangle 7"/>
          <p:cNvSpPr/>
          <p:nvPr userDrawn="1"/>
        </p:nvSpPr>
        <p:spPr>
          <a:xfrm flipV="1">
            <a:off x="8610600" y="76200"/>
            <a:ext cx="533400" cy="76200"/>
          </a:xfrm>
          <a:prstGeom prst="rect">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0B9F7F4D-BA99-436C-80E9-6E893272CD6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535EC-F0DB-448E-B5C2-323624FC50D8}" type="datetime1">
              <a:rPr lang="en-US" smtClean="0"/>
              <a:t>6/20/2019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p:cNvSpPr/>
          <p:nvPr userDrawn="1"/>
        </p:nvSpPr>
        <p:spPr>
          <a:xfrm>
            <a:off x="0" y="6629400"/>
            <a:ext cx="9144000" cy="228600"/>
          </a:xfrm>
          <a:prstGeom prst="rect">
            <a:avLst/>
          </a:prstGeom>
          <a:solidFill>
            <a:srgbClr val="0D4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4"/>
          </p:nvPr>
        </p:nvSpPr>
        <p:spPr>
          <a:xfrm>
            <a:off x="6629400" y="5151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9F7F4D-BA99-436C-80E9-6E893272CD6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2130425"/>
            <a:ext cx="4191000" cy="1470025"/>
          </a:xfrm>
        </p:spPr>
        <p:txBody>
          <a:bodyPr>
            <a:normAutofit fontScale="90000"/>
          </a:bodyPr>
          <a:lstStyle/>
          <a:p>
            <a:r>
              <a:rPr lang="en-US" dirty="0" smtClean="0"/>
              <a:t>Head Start Director’s Council</a:t>
            </a:r>
            <a:endParaRPr lang="en-US" dirty="0"/>
          </a:p>
        </p:txBody>
      </p:sp>
      <p:sp>
        <p:nvSpPr>
          <p:cNvPr id="3" name="Subtitle 2"/>
          <p:cNvSpPr>
            <a:spLocks noGrp="1"/>
          </p:cNvSpPr>
          <p:nvPr>
            <p:ph type="subTitle" idx="1"/>
          </p:nvPr>
        </p:nvSpPr>
        <p:spPr>
          <a:xfrm>
            <a:off x="5562600" y="3657600"/>
            <a:ext cx="2895600" cy="838200"/>
          </a:xfrm>
        </p:spPr>
        <p:txBody>
          <a:bodyPr/>
          <a:lstStyle/>
          <a:p>
            <a:r>
              <a:rPr lang="en-US" dirty="0" smtClean="0"/>
              <a:t>June 20, 2019</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764030"/>
            <a:ext cx="4777740" cy="3188970"/>
          </a:xfrm>
          <a:prstGeom prst="rect">
            <a:avLst/>
          </a:prstGeom>
        </p:spPr>
      </p:pic>
    </p:spTree>
    <p:extLst>
      <p:ext uri="{BB962C8B-B14F-4D97-AF65-F5344CB8AC3E}">
        <p14:creationId xmlns:p14="http://schemas.microsoft.com/office/powerpoint/2010/main" val="3854762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ECSA: Part 1</a:t>
            </a:r>
            <a:endParaRPr lang="en-US" dirty="0"/>
          </a:p>
        </p:txBody>
      </p:sp>
      <p:sp>
        <p:nvSpPr>
          <p:cNvPr id="3" name="Content Placeholder 2"/>
          <p:cNvSpPr>
            <a:spLocks noGrp="1"/>
          </p:cNvSpPr>
          <p:nvPr>
            <p:ph idx="1"/>
          </p:nvPr>
        </p:nvSpPr>
        <p:spPr>
          <a:xfrm>
            <a:off x="533400" y="1280459"/>
            <a:ext cx="8229600" cy="5029200"/>
          </a:xfrm>
        </p:spPr>
        <p:txBody>
          <a:bodyPr>
            <a:normAutofit fontScale="77500" lnSpcReduction="20000"/>
          </a:bodyPr>
          <a:lstStyle/>
          <a:p>
            <a:pPr marL="0" indent="0">
              <a:lnSpc>
                <a:spcPct val="120000"/>
              </a:lnSpc>
              <a:buNone/>
            </a:pPr>
            <a:r>
              <a:rPr lang="en-US" b="1" dirty="0"/>
              <a:t>Programs aligned/unified under Virginia Department of Education (VDOE)</a:t>
            </a:r>
            <a:endParaRPr lang="en-US" dirty="0"/>
          </a:p>
          <a:p>
            <a:pPr lvl="0">
              <a:lnSpc>
                <a:spcPct val="120000"/>
              </a:lnSpc>
            </a:pPr>
            <a:r>
              <a:rPr lang="en-US" dirty="0"/>
              <a:t>Focus on </a:t>
            </a:r>
            <a:r>
              <a:rPr lang="en-US" dirty="0" smtClean="0"/>
              <a:t>developmentally-appropriate education</a:t>
            </a:r>
            <a:r>
              <a:rPr lang="en-US" dirty="0"/>
              <a:t>, learning and teaching</a:t>
            </a:r>
          </a:p>
          <a:p>
            <a:pPr lvl="0">
              <a:lnSpc>
                <a:spcPct val="120000"/>
              </a:lnSpc>
            </a:pPr>
            <a:r>
              <a:rPr lang="en-US" dirty="0"/>
              <a:t>Transfer key early childhood programs, funding and staff from Virginia Department of Social Services to VDOE to align and coordinate all EC </a:t>
            </a:r>
            <a:r>
              <a:rPr lang="en-US" dirty="0" smtClean="0"/>
              <a:t>programs supporting </a:t>
            </a:r>
            <a:r>
              <a:rPr lang="en-US" dirty="0"/>
              <a:t>children’s early education and families’ workforce support needs</a:t>
            </a:r>
          </a:p>
          <a:p>
            <a:pPr lvl="0">
              <a:lnSpc>
                <a:spcPct val="120000"/>
              </a:lnSpc>
            </a:pPr>
            <a:r>
              <a:rPr lang="en-US" dirty="0"/>
              <a:t>Overall Virginia’s early childhood system will be </a:t>
            </a:r>
            <a:r>
              <a:rPr lang="en-US" b="1" dirty="0"/>
              <a:t>more unified, transparent, data-driven and resource-effective.</a:t>
            </a:r>
            <a:endParaRPr lang="en-US" dirty="0"/>
          </a:p>
          <a:p>
            <a:pPr lvl="0">
              <a:lnSpc>
                <a:spcPct val="120000"/>
              </a:lnSpc>
            </a:pPr>
            <a:r>
              <a:rPr lang="en-US" dirty="0"/>
              <a:t>Board of Education develops detailed implementation </a:t>
            </a:r>
            <a:r>
              <a:rPr lang="en-US" dirty="0" smtClean="0"/>
              <a:t>plan</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dirty="0" smtClean="0"/>
              <a:t>10</a:t>
            </a:r>
            <a:endParaRPr lang="en-US" dirty="0"/>
          </a:p>
        </p:txBody>
      </p:sp>
    </p:spTree>
    <p:extLst>
      <p:ext uri="{BB962C8B-B14F-4D97-AF65-F5344CB8AC3E}">
        <p14:creationId xmlns:p14="http://schemas.microsoft.com/office/powerpoint/2010/main" val="10539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ECSA: Part 2</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a:t>Early Childhood Innovation Fund Created</a:t>
            </a:r>
            <a:endParaRPr lang="en-US" sz="2800" dirty="0"/>
          </a:p>
          <a:p>
            <a:pPr lvl="0"/>
            <a:r>
              <a:rPr lang="en-US" sz="2800" dirty="0"/>
              <a:t>Incentivize local and regional public-private pilots aligned with </a:t>
            </a:r>
            <a:r>
              <a:rPr lang="en-US" sz="2800" dirty="0" smtClean="0"/>
              <a:t>regional </a:t>
            </a:r>
            <a:r>
              <a:rPr lang="en-US" sz="2800" dirty="0"/>
              <a:t>workforce/economic development efforts to address both school readiness and workforce support needs </a:t>
            </a:r>
          </a:p>
          <a:p>
            <a:pPr lvl="0"/>
            <a:r>
              <a:rPr lang="en-US" sz="2800" dirty="0"/>
              <a:t>Foster/stimulate innovative and evidence-based strategies to meet the unique needs of Virginia’s diverse communities</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dirty="0" smtClean="0"/>
              <a:t>11</a:t>
            </a:r>
            <a:endParaRPr lang="en-US" dirty="0"/>
          </a:p>
        </p:txBody>
      </p:sp>
    </p:spTree>
    <p:extLst>
      <p:ext uri="{BB962C8B-B14F-4D97-AF65-F5344CB8AC3E}">
        <p14:creationId xmlns:p14="http://schemas.microsoft.com/office/powerpoint/2010/main" val="1477283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ECSA: Act II</a:t>
            </a:r>
            <a:endParaRPr lang="en-US" dirty="0"/>
          </a:p>
        </p:txBody>
      </p:sp>
      <p:sp>
        <p:nvSpPr>
          <p:cNvPr id="3" name="Content Placeholder 2"/>
          <p:cNvSpPr>
            <a:spLocks noGrp="1"/>
          </p:cNvSpPr>
          <p:nvPr>
            <p:ph idx="1"/>
          </p:nvPr>
        </p:nvSpPr>
        <p:spPr/>
        <p:txBody>
          <a:bodyPr/>
          <a:lstStyle/>
          <a:p>
            <a:r>
              <a:rPr lang="en-US" dirty="0" smtClean="0"/>
              <a:t>2020 Session</a:t>
            </a:r>
          </a:p>
          <a:p>
            <a:r>
              <a:rPr lang="en-US" dirty="0" smtClean="0"/>
              <a:t>Building will </a:t>
            </a:r>
          </a:p>
          <a:p>
            <a:r>
              <a:rPr lang="en-US" dirty="0" smtClean="0"/>
              <a:t>Learning from stakeholders</a:t>
            </a:r>
          </a:p>
          <a:p>
            <a:r>
              <a:rPr lang="en-US" dirty="0" smtClean="0"/>
              <a:t>Refining based on feedback and valued perspectives</a:t>
            </a:r>
          </a:p>
          <a:p>
            <a:r>
              <a:rPr lang="en-US" dirty="0" smtClean="0"/>
              <a:t>EC Business Alliance</a:t>
            </a:r>
          </a:p>
          <a:p>
            <a:r>
              <a:rPr lang="en-US" dirty="0" smtClean="0"/>
              <a:t>Informed by PDG B5 activities and strategic plan</a:t>
            </a:r>
            <a:endParaRPr lang="en-US" dirty="0"/>
          </a:p>
        </p:txBody>
      </p:sp>
      <p:sp>
        <p:nvSpPr>
          <p:cNvPr id="4" name="Slide Number Placeholder 3"/>
          <p:cNvSpPr>
            <a:spLocks noGrp="1"/>
          </p:cNvSpPr>
          <p:nvPr>
            <p:ph type="sldNum" sz="quarter" idx="12"/>
          </p:nvPr>
        </p:nvSpPr>
        <p:spPr/>
        <p:txBody>
          <a:bodyPr/>
          <a:lstStyle/>
          <a:p>
            <a:fld id="{0B9F7F4D-BA99-436C-80E9-6E893272CD67}" type="slidenum">
              <a:rPr lang="en-US" smtClean="0"/>
              <a:t>12</a:t>
            </a:fld>
            <a:endParaRPr lang="en-US"/>
          </a:p>
        </p:txBody>
      </p:sp>
    </p:spTree>
    <p:extLst>
      <p:ext uri="{BB962C8B-B14F-4D97-AF65-F5344CB8AC3E}">
        <p14:creationId xmlns:p14="http://schemas.microsoft.com/office/powerpoint/2010/main" val="2380629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Head Start engage </a:t>
            </a:r>
            <a:br>
              <a:rPr lang="en-US" dirty="0" smtClean="0"/>
            </a:br>
            <a:r>
              <a:rPr lang="en-US" dirty="0" smtClean="0"/>
              <a:t>with and contribute to ECSA?</a:t>
            </a:r>
            <a:endParaRPr lang="en-US" dirty="0"/>
          </a:p>
        </p:txBody>
      </p:sp>
      <p:sp>
        <p:nvSpPr>
          <p:cNvPr id="3" name="Content Placeholder 2"/>
          <p:cNvSpPr>
            <a:spLocks noGrp="1"/>
          </p:cNvSpPr>
          <p:nvPr>
            <p:ph idx="1"/>
          </p:nvPr>
        </p:nvSpPr>
        <p:spPr>
          <a:xfrm>
            <a:off x="457200" y="1828800"/>
            <a:ext cx="8229600" cy="4525963"/>
          </a:xfrm>
        </p:spPr>
        <p:txBody>
          <a:bodyPr>
            <a:normAutofit fontScale="85000" lnSpcReduction="20000"/>
          </a:bodyPr>
          <a:lstStyle/>
          <a:p>
            <a:r>
              <a:rPr lang="en-US" dirty="0" smtClean="0"/>
              <a:t>Head Start Collaboration Office</a:t>
            </a:r>
          </a:p>
          <a:p>
            <a:r>
              <a:rPr lang="en-US" dirty="0" smtClean="0"/>
              <a:t>Head Start Association Office </a:t>
            </a:r>
          </a:p>
          <a:p>
            <a:r>
              <a:rPr lang="en-US" dirty="0" smtClean="0"/>
              <a:t>VACAP</a:t>
            </a:r>
          </a:p>
          <a:p>
            <a:r>
              <a:rPr lang="en-US" dirty="0" smtClean="0"/>
              <a:t>Voices for Virginia’s Children unified agenda network</a:t>
            </a:r>
          </a:p>
          <a:p>
            <a:r>
              <a:rPr lang="en-US" dirty="0" smtClean="0"/>
              <a:t>VECF social media and website</a:t>
            </a:r>
          </a:p>
          <a:p>
            <a:r>
              <a:rPr lang="en-US" dirty="0" smtClean="0"/>
              <a:t>Smart Beginnings</a:t>
            </a:r>
          </a:p>
          <a:p>
            <a:r>
              <a:rPr lang="en-US" dirty="0" smtClean="0"/>
              <a:t>Head Start representatives on Children’s Cabinet, School Readiness Committee, Mixed Delivery and PDG B5 pilot grantees</a:t>
            </a:r>
          </a:p>
          <a:p>
            <a:r>
              <a:rPr lang="en-US" dirty="0" smtClean="0"/>
              <a:t>Establish vehicles of communication across Head Start program types</a:t>
            </a:r>
            <a:endParaRPr lang="en-US" dirty="0"/>
          </a:p>
        </p:txBody>
      </p:sp>
      <p:sp>
        <p:nvSpPr>
          <p:cNvPr id="4" name="Slide Number Placeholder 3"/>
          <p:cNvSpPr>
            <a:spLocks noGrp="1"/>
          </p:cNvSpPr>
          <p:nvPr>
            <p:ph type="sldNum" sz="quarter" idx="12"/>
          </p:nvPr>
        </p:nvSpPr>
        <p:spPr/>
        <p:txBody>
          <a:bodyPr/>
          <a:lstStyle/>
          <a:p>
            <a:fld id="{0B9F7F4D-BA99-436C-80E9-6E893272CD67}" type="slidenum">
              <a:rPr lang="en-US" smtClean="0"/>
              <a:t>13</a:t>
            </a:fld>
            <a:endParaRPr lang="en-US"/>
          </a:p>
        </p:txBody>
      </p:sp>
    </p:spTree>
    <p:extLst>
      <p:ext uri="{BB962C8B-B14F-4D97-AF65-F5344CB8AC3E}">
        <p14:creationId xmlns:p14="http://schemas.microsoft.com/office/powerpoint/2010/main" val="3263788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txBox="1">
            <a:spLocks noGrp="1"/>
          </p:cNvSpPr>
          <p:nvPr>
            <p:ph type="title"/>
          </p:nvPr>
        </p:nvSpPr>
        <p:spPr>
          <a:xfrm>
            <a:off x="234450" y="1432750"/>
            <a:ext cx="2164991" cy="3981000"/>
          </a:xfrm>
          <a:prstGeom prst="rect">
            <a:avLst/>
          </a:prstGeom>
        </p:spPr>
        <p:txBody>
          <a:bodyPr spcFirstLastPara="1" vert="horz" wrap="square" lIns="91425" tIns="91425" rIns="91425" bIns="91425" rtlCol="0" anchor="t" anchorCtr="0">
            <a:noAutofit/>
          </a:bodyPr>
          <a:lstStyle/>
          <a:p>
            <a:pPr lvl="0"/>
            <a:r>
              <a:rPr lang="en" sz="2400" b="1" dirty="0" smtClean="0"/>
              <a:t>Virginia’s</a:t>
            </a:r>
            <a:br>
              <a:rPr lang="en" sz="2400" b="1" dirty="0" smtClean="0"/>
            </a:br>
            <a:r>
              <a:rPr lang="en" sz="2400" b="1" dirty="0" smtClean="0"/>
              <a:t>Preschool </a:t>
            </a:r>
            <a:r>
              <a:rPr lang="en" sz="2400" b="1" dirty="0"/>
              <a:t>Development Grant – Birth to F</a:t>
            </a:r>
            <a:r>
              <a:rPr lang="en-US" sz="2400" b="1" dirty="0" err="1"/>
              <a:t>i</a:t>
            </a:r>
            <a:r>
              <a:rPr lang="en" sz="2400" b="1" dirty="0" smtClean="0"/>
              <a:t>ve </a:t>
            </a:r>
            <a:br>
              <a:rPr lang="en" sz="2400" b="1" dirty="0" smtClean="0"/>
            </a:br>
            <a:r>
              <a:rPr lang="en" sz="2400" b="1" dirty="0" smtClean="0"/>
              <a:t>(PDG B-5)</a:t>
            </a:r>
            <a:endParaRPr sz="2400" b="1" dirty="0"/>
          </a:p>
        </p:txBody>
      </p:sp>
      <p:sp>
        <p:nvSpPr>
          <p:cNvPr id="181" name="Google Shape;181;p26"/>
          <p:cNvSpPr txBox="1">
            <a:spLocks noGrp="1"/>
          </p:cNvSpPr>
          <p:nvPr>
            <p:ph type="body" idx="1"/>
          </p:nvPr>
        </p:nvSpPr>
        <p:spPr>
          <a:xfrm>
            <a:off x="3090625" y="304800"/>
            <a:ext cx="5596200" cy="1207800"/>
          </a:xfrm>
          <a:prstGeom prst="rect">
            <a:avLst/>
          </a:prstGeom>
        </p:spPr>
        <p:txBody>
          <a:bodyPr spcFirstLastPara="1" vert="horz" wrap="square" lIns="91425" tIns="91425" rIns="91425" bIns="91425" rtlCol="0" anchor="t" anchorCtr="0">
            <a:noAutofit/>
          </a:bodyPr>
          <a:lstStyle/>
          <a:p>
            <a:pPr marL="0" indent="0">
              <a:spcBef>
                <a:spcPts val="0"/>
              </a:spcBef>
              <a:buClr>
                <a:schemeClr val="dk1"/>
              </a:buClr>
              <a:buSzPts val="1100"/>
              <a:buNone/>
            </a:pPr>
            <a:r>
              <a:rPr lang="en" sz="2000" dirty="0">
                <a:solidFill>
                  <a:srgbClr val="000510"/>
                </a:solidFill>
              </a:rPr>
              <a:t>Virginia </a:t>
            </a:r>
            <a:r>
              <a:rPr lang="en" sz="2000" dirty="0" smtClean="0">
                <a:solidFill>
                  <a:srgbClr val="000510"/>
                </a:solidFill>
              </a:rPr>
              <a:t>is using $9.9 million in new federal funding to help unify and strengthen early childhood care and education system </a:t>
            </a:r>
            <a:r>
              <a:rPr lang="en-US" sz="2000" dirty="0" err="1" smtClean="0">
                <a:solidFill>
                  <a:srgbClr val="000510"/>
                </a:solidFill>
              </a:rPr>
              <a:t>wi</a:t>
            </a:r>
            <a:r>
              <a:rPr lang="en" sz="2000" dirty="0" smtClean="0">
                <a:solidFill>
                  <a:srgbClr val="000510"/>
                </a:solidFill>
              </a:rPr>
              <a:t>th communities leading the way.</a:t>
            </a:r>
            <a:endParaRPr sz="2000" dirty="0">
              <a:solidFill>
                <a:srgbClr val="000510"/>
              </a:solidFill>
            </a:endParaRPr>
          </a:p>
          <a:p>
            <a:pPr marL="0" indent="0">
              <a:spcBef>
                <a:spcPts val="0"/>
              </a:spcBef>
              <a:buNone/>
            </a:pPr>
            <a:endParaRPr sz="2000" dirty="0">
              <a:solidFill>
                <a:srgbClr val="000510"/>
              </a:solidFill>
            </a:endParaRPr>
          </a:p>
        </p:txBody>
      </p:sp>
      <p:sp>
        <p:nvSpPr>
          <p:cNvPr id="182" name="Google Shape;182;p26"/>
          <p:cNvSpPr txBox="1">
            <a:spLocks noGrp="1"/>
          </p:cNvSpPr>
          <p:nvPr>
            <p:ph type="sldNum" idx="12"/>
          </p:nvPr>
        </p:nvSpPr>
        <p:spPr>
          <a:xfrm>
            <a:off x="8556784" y="5607101"/>
            <a:ext cx="548700" cy="393600"/>
          </a:xfrm>
          <a:prstGeom prst="rect">
            <a:avLst/>
          </a:prstGeom>
        </p:spPr>
        <p:txBody>
          <a:bodyPr spcFirstLastPara="1" vert="horz" wrap="square" lIns="91425" tIns="91425" rIns="91425" bIns="91425" rtlCol="0" anchor="ctr" anchorCtr="0">
            <a:noAutofit/>
          </a:bodyPr>
          <a:lstStyle/>
          <a:p>
            <a:fld id="{00000000-1234-1234-1234-123412341234}" type="slidenum">
              <a:rPr lang="en"/>
              <a:pPr/>
              <a:t>14</a:t>
            </a:fld>
            <a:endParaRPr/>
          </a:p>
        </p:txBody>
      </p:sp>
      <p:sp>
        <p:nvSpPr>
          <p:cNvPr id="183" name="Google Shape;183;p26"/>
          <p:cNvSpPr txBox="1">
            <a:spLocks noGrp="1"/>
          </p:cNvSpPr>
          <p:nvPr>
            <p:ph type="body" idx="2"/>
          </p:nvPr>
        </p:nvSpPr>
        <p:spPr>
          <a:xfrm>
            <a:off x="2932486" y="1828800"/>
            <a:ext cx="5912478" cy="3308709"/>
          </a:xfrm>
          <a:prstGeom prst="rect">
            <a:avLst/>
          </a:prstGeom>
        </p:spPr>
        <p:txBody>
          <a:bodyPr spcFirstLastPara="1" vert="horz" wrap="square" lIns="91425" tIns="91425" rIns="91425" bIns="91425" rtlCol="0" anchor="t" anchorCtr="0">
            <a:noAutofit/>
          </a:bodyPr>
          <a:lstStyle/>
          <a:p>
            <a:pPr>
              <a:spcBef>
                <a:spcPts val="0"/>
              </a:spcBef>
            </a:pPr>
            <a:r>
              <a:rPr lang="en-US" sz="1800" dirty="0" smtClean="0">
                <a:solidFill>
                  <a:srgbClr val="000510"/>
                </a:solidFill>
              </a:rPr>
              <a:t>Three </a:t>
            </a:r>
            <a:r>
              <a:rPr lang="en-US" sz="1800" dirty="0">
                <a:solidFill>
                  <a:srgbClr val="000510"/>
                </a:solidFill>
              </a:rPr>
              <a:t>key activities:</a:t>
            </a:r>
          </a:p>
          <a:p>
            <a:pPr lvl="1">
              <a:buClr>
                <a:schemeClr val="dk1"/>
              </a:buClr>
              <a:buSzPct val="100000"/>
              <a:buAutoNum type="arabicPeriod"/>
            </a:pPr>
            <a:r>
              <a:rPr lang="en-US" sz="1800" i="1" dirty="0">
                <a:solidFill>
                  <a:srgbClr val="000510"/>
                </a:solidFill>
              </a:rPr>
              <a:t>A statewide vision, needs assessment and strategic plan</a:t>
            </a:r>
          </a:p>
          <a:p>
            <a:pPr lvl="1">
              <a:buClr>
                <a:schemeClr val="dk1"/>
              </a:buClr>
              <a:buSzPct val="100000"/>
              <a:buFont typeface="+mj-lt"/>
              <a:buAutoNum type="arabicPeriod"/>
            </a:pPr>
            <a:r>
              <a:rPr lang="en-US" sz="1800" i="1" dirty="0">
                <a:solidFill>
                  <a:srgbClr val="000510"/>
                </a:solidFill>
              </a:rPr>
              <a:t>Community models ready to scale</a:t>
            </a:r>
          </a:p>
          <a:p>
            <a:pPr lvl="1">
              <a:buClr>
                <a:schemeClr val="dk1"/>
              </a:buClr>
              <a:buSzPct val="100000"/>
              <a:buFont typeface="+mj-lt"/>
              <a:buAutoNum type="arabicPeriod"/>
            </a:pPr>
            <a:r>
              <a:rPr lang="en-US" sz="1800" i="1" dirty="0">
                <a:solidFill>
                  <a:srgbClr val="000510"/>
                </a:solidFill>
              </a:rPr>
              <a:t>A stronger foundation at the state level</a:t>
            </a:r>
          </a:p>
          <a:p>
            <a:pPr>
              <a:spcBef>
                <a:spcPts val="0"/>
              </a:spcBef>
            </a:pPr>
            <a:r>
              <a:rPr lang="en-US" sz="1800" dirty="0">
                <a:solidFill>
                  <a:srgbClr val="000510"/>
                </a:solidFill>
              </a:rPr>
              <a:t>Nearly $6 million is going to 11 pilot communities, including almost $4 million to provide direct financial grants to sites and teachers.</a:t>
            </a:r>
          </a:p>
          <a:p>
            <a:pPr>
              <a:spcBef>
                <a:spcPts val="0"/>
              </a:spcBef>
            </a:pPr>
            <a:r>
              <a:rPr lang="en-US" sz="1800" dirty="0" smtClean="0">
                <a:solidFill>
                  <a:srgbClr val="000510"/>
                </a:solidFill>
              </a:rPr>
              <a:t>Virginia Department of Education is grant lead; Virginia </a:t>
            </a:r>
            <a:r>
              <a:rPr lang="en-US" sz="1800" dirty="0">
                <a:solidFill>
                  <a:srgbClr val="000510"/>
                </a:solidFill>
              </a:rPr>
              <a:t>Early Childhood Foundation </a:t>
            </a:r>
            <a:r>
              <a:rPr lang="en-US" sz="1800" dirty="0" smtClean="0">
                <a:solidFill>
                  <a:srgbClr val="000510"/>
                </a:solidFill>
              </a:rPr>
              <a:t>and </a:t>
            </a:r>
            <a:r>
              <a:rPr lang="en-US" sz="1800" dirty="0">
                <a:solidFill>
                  <a:srgbClr val="000510"/>
                </a:solidFill>
              </a:rPr>
              <a:t>University of Virginia </a:t>
            </a:r>
            <a:r>
              <a:rPr lang="en-US" sz="1800" dirty="0" smtClean="0">
                <a:solidFill>
                  <a:srgbClr val="000510"/>
                </a:solidFill>
              </a:rPr>
              <a:t>are </a:t>
            </a:r>
            <a:r>
              <a:rPr lang="en-US" sz="1800" dirty="0">
                <a:solidFill>
                  <a:srgbClr val="000510"/>
                </a:solidFill>
              </a:rPr>
              <a:t>key partners in addition to 11 </a:t>
            </a:r>
            <a:r>
              <a:rPr lang="en-US" sz="1800" dirty="0" smtClean="0">
                <a:solidFill>
                  <a:srgbClr val="000510"/>
                </a:solidFill>
              </a:rPr>
              <a:t>pilot communities</a:t>
            </a:r>
            <a:r>
              <a:rPr lang="en-US" sz="1800" dirty="0">
                <a:solidFill>
                  <a:srgbClr val="000510"/>
                </a:solidFill>
              </a:rPr>
              <a:t>.</a:t>
            </a:r>
          </a:p>
          <a:p>
            <a:pPr>
              <a:spcBef>
                <a:spcPts val="0"/>
              </a:spcBef>
            </a:pPr>
            <a:r>
              <a:rPr lang="en-US" sz="1800" dirty="0">
                <a:solidFill>
                  <a:srgbClr val="000510"/>
                </a:solidFill>
              </a:rPr>
              <a:t>Funding must be expended in calendar year 2019*.</a:t>
            </a:r>
          </a:p>
          <a:p>
            <a:pPr>
              <a:spcBef>
                <a:spcPts val="0"/>
              </a:spcBef>
            </a:pPr>
            <a:r>
              <a:rPr lang="en-US" sz="1800" dirty="0">
                <a:solidFill>
                  <a:srgbClr val="000510"/>
                </a:solidFill>
              </a:rPr>
              <a:t>This is only one year grant but renewal grants may become available.</a:t>
            </a:r>
          </a:p>
        </p:txBody>
      </p:sp>
      <p:sp>
        <p:nvSpPr>
          <p:cNvPr id="2" name="TextBox 1"/>
          <p:cNvSpPr txBox="1"/>
          <p:nvPr/>
        </p:nvSpPr>
        <p:spPr>
          <a:xfrm>
            <a:off x="3205939" y="6188538"/>
            <a:ext cx="5365571" cy="246221"/>
          </a:xfrm>
          <a:prstGeom prst="rect">
            <a:avLst/>
          </a:prstGeom>
          <a:noFill/>
        </p:spPr>
        <p:txBody>
          <a:bodyPr wrap="none" rtlCol="0">
            <a:spAutoFit/>
          </a:bodyPr>
          <a:lstStyle/>
          <a:p>
            <a:r>
              <a:rPr lang="en-US" sz="1000" i="1" dirty="0">
                <a:latin typeface="Nunito Sans" panose="020B0604020202020204" charset="0"/>
              </a:rPr>
              <a:t>*Health and Human Services (HHS) has indicated that no-cost extensions may be possible.</a:t>
            </a:r>
          </a:p>
        </p:txBody>
      </p:sp>
    </p:spTree>
    <p:extLst>
      <p:ext uri="{BB962C8B-B14F-4D97-AF65-F5344CB8AC3E}">
        <p14:creationId xmlns:p14="http://schemas.microsoft.com/office/powerpoint/2010/main" val="2707615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txBox="1">
            <a:spLocks noGrp="1"/>
          </p:cNvSpPr>
          <p:nvPr>
            <p:ph type="title"/>
          </p:nvPr>
        </p:nvSpPr>
        <p:spPr>
          <a:xfrm>
            <a:off x="306248" y="274638"/>
            <a:ext cx="8609152" cy="715962"/>
          </a:xfrm>
          <a:prstGeom prst="rect">
            <a:avLst/>
          </a:prstGeom>
        </p:spPr>
        <p:txBody>
          <a:bodyPr spcFirstLastPara="1" vert="horz" wrap="square" lIns="91425" tIns="91425" rIns="91425" bIns="91425" rtlCol="0" anchor="t" anchorCtr="0">
            <a:noAutofit/>
          </a:bodyPr>
          <a:lstStyle/>
          <a:p>
            <a:pPr lvl="0"/>
            <a:r>
              <a:rPr lang="en-US" sz="3200" b="1" dirty="0" smtClean="0"/>
              <a:t>PDG B5 Needs Assessment and Strategic Plan</a:t>
            </a:r>
            <a:endParaRPr sz="3200" b="1" dirty="0"/>
          </a:p>
        </p:txBody>
      </p:sp>
      <p:sp>
        <p:nvSpPr>
          <p:cNvPr id="182" name="Google Shape;182;p26"/>
          <p:cNvSpPr txBox="1">
            <a:spLocks noGrp="1"/>
          </p:cNvSpPr>
          <p:nvPr>
            <p:ph type="sldNum" sz="quarter" idx="12"/>
          </p:nvPr>
        </p:nvSpPr>
        <p:spPr>
          <a:prstGeom prst="rect">
            <a:avLst/>
          </a:prstGeom>
        </p:spPr>
        <p:txBody>
          <a:bodyPr spcFirstLastPara="1" vert="horz" wrap="square" lIns="91425" tIns="91425" rIns="91425" bIns="91425" rtlCol="0" anchor="ctr" anchorCtr="0">
            <a:noAutofit/>
          </a:bodyPr>
          <a:lstStyle/>
          <a:p>
            <a:fld id="{00000000-1234-1234-1234-123412341234}" type="slidenum">
              <a:rPr lang="en"/>
              <a:pPr/>
              <a:t>15</a:t>
            </a:fld>
            <a:endParaRPr/>
          </a:p>
        </p:txBody>
      </p:sp>
      <p:graphicFrame>
        <p:nvGraphicFramePr>
          <p:cNvPr id="8" name="Table 7"/>
          <p:cNvGraphicFramePr>
            <a:graphicFrameLocks noGrp="1"/>
          </p:cNvGraphicFramePr>
          <p:nvPr>
            <p:extLst>
              <p:ext uri="{D42A27DB-BD31-4B8C-83A1-F6EECF244321}">
                <p14:modId xmlns:p14="http://schemas.microsoft.com/office/powerpoint/2010/main" val="2456474315"/>
              </p:ext>
            </p:extLst>
          </p:nvPr>
        </p:nvGraphicFramePr>
        <p:xfrm>
          <a:off x="306248" y="1143000"/>
          <a:ext cx="8531504" cy="4572000"/>
        </p:xfrm>
        <a:graphic>
          <a:graphicData uri="http://schemas.openxmlformats.org/drawingml/2006/table">
            <a:tbl>
              <a:tblPr firstRow="1" bandRow="1">
                <a:tableStyleId>{616DA210-FB5B-4158-B5E0-FEB733F419BA}</a:tableStyleId>
              </a:tblPr>
              <a:tblGrid>
                <a:gridCol w="3668789">
                  <a:extLst>
                    <a:ext uri="{9D8B030D-6E8A-4147-A177-3AD203B41FA5}">
                      <a16:colId xmlns:a16="http://schemas.microsoft.com/office/drawing/2014/main" val="12405337"/>
                    </a:ext>
                  </a:extLst>
                </a:gridCol>
                <a:gridCol w="4862715">
                  <a:extLst>
                    <a:ext uri="{9D8B030D-6E8A-4147-A177-3AD203B41FA5}">
                      <a16:colId xmlns:a16="http://schemas.microsoft.com/office/drawing/2014/main" val="4292622847"/>
                    </a:ext>
                  </a:extLst>
                </a:gridCol>
              </a:tblGrid>
              <a:tr h="398258">
                <a:tc>
                  <a:txBody>
                    <a:bodyPr/>
                    <a:lstStyle/>
                    <a:p>
                      <a:r>
                        <a:rPr lang="en-US" sz="1400" dirty="0" smtClean="0">
                          <a:latin typeface="Nunito Sans" panose="020B0604020202020204" charset="0"/>
                        </a:rPr>
                        <a:t>Needs</a:t>
                      </a:r>
                      <a:r>
                        <a:rPr lang="en-US" sz="1400" baseline="0" dirty="0" smtClean="0">
                          <a:latin typeface="Nunito Sans" panose="020B0604020202020204" charset="0"/>
                        </a:rPr>
                        <a:t> Assessment</a:t>
                      </a:r>
                      <a:endParaRPr lang="en-US" sz="1400" dirty="0">
                        <a:latin typeface="Nunito Sans" panose="020B0604020202020204" charset="0"/>
                      </a:endParaRPr>
                    </a:p>
                  </a:txBody>
                  <a:tcPr>
                    <a:solidFill>
                      <a:schemeClr val="bg2">
                        <a:lumMod val="40000"/>
                        <a:lumOff val="60000"/>
                      </a:schemeClr>
                    </a:solidFill>
                  </a:tcPr>
                </a:tc>
                <a:tc>
                  <a:txBody>
                    <a:bodyPr/>
                    <a:lstStyle/>
                    <a:p>
                      <a:r>
                        <a:rPr lang="en-US" sz="1400" dirty="0" smtClean="0">
                          <a:latin typeface="Nunito Sans" panose="020B0604020202020204" charset="0"/>
                        </a:rPr>
                        <a:t>Strategic</a:t>
                      </a:r>
                      <a:r>
                        <a:rPr lang="en-US" sz="1400" baseline="0" dirty="0" smtClean="0">
                          <a:latin typeface="Nunito Sans" panose="020B0604020202020204" charset="0"/>
                        </a:rPr>
                        <a:t> Plan</a:t>
                      </a:r>
                      <a:endParaRPr lang="en-US" sz="1400" dirty="0">
                        <a:latin typeface="Nunito Sans" panose="020B0604020202020204" charset="0"/>
                      </a:endParaRPr>
                    </a:p>
                  </a:txBody>
                  <a:tcPr>
                    <a:solidFill>
                      <a:schemeClr val="bg2">
                        <a:lumMod val="40000"/>
                        <a:lumOff val="60000"/>
                      </a:schemeClr>
                    </a:solidFill>
                  </a:tcPr>
                </a:tc>
                <a:extLst>
                  <a:ext uri="{0D108BD9-81ED-4DB2-BD59-A6C34878D82A}">
                    <a16:rowId xmlns:a16="http://schemas.microsoft.com/office/drawing/2014/main" val="909138884"/>
                  </a:ext>
                </a:extLst>
              </a:tr>
              <a:tr h="4173742">
                <a:tc>
                  <a:txBody>
                    <a:bodyPr/>
                    <a:lstStyle/>
                    <a:p>
                      <a:pPr marL="171450" lvl="0" indent="-171450">
                        <a:lnSpc>
                          <a:spcPct val="100000"/>
                        </a:lnSpc>
                        <a:spcAft>
                          <a:spcPts val="0"/>
                        </a:spcAft>
                        <a:buFont typeface="Wingdings" panose="05000000000000000000" pitchFamily="2" charset="2"/>
                        <a:buChar char="§"/>
                      </a:pPr>
                      <a:r>
                        <a:rPr lang="en-US" sz="1600" dirty="0" smtClean="0">
                          <a:latin typeface="Nunito Sans" panose="020B0604020202020204" charset="0"/>
                        </a:rPr>
                        <a:t>To what extent are Virginia’s publicly funded ECCE programs serving families in Virginia with children ages 0 to 5?</a:t>
                      </a:r>
                    </a:p>
                    <a:p>
                      <a:pPr marL="171450" lvl="0" indent="-171450">
                        <a:lnSpc>
                          <a:spcPct val="100000"/>
                        </a:lnSpc>
                        <a:spcAft>
                          <a:spcPts val="0"/>
                        </a:spcAft>
                        <a:buFont typeface="Wingdings" panose="05000000000000000000" pitchFamily="2" charset="2"/>
                        <a:buChar char="§"/>
                      </a:pPr>
                      <a:r>
                        <a:rPr lang="en-US" sz="1600" dirty="0" smtClean="0">
                          <a:latin typeface="Nunito Sans" panose="020B0604020202020204" charset="0"/>
                        </a:rPr>
                        <a:t>What are the strengths and weaknesses of Virginia’s infrastructure supporting publicly-funded ECCE programs?</a:t>
                      </a:r>
                    </a:p>
                    <a:p>
                      <a:pPr marL="171450" lvl="0" indent="-171450">
                        <a:lnSpc>
                          <a:spcPct val="100000"/>
                        </a:lnSpc>
                        <a:spcAft>
                          <a:spcPts val="0"/>
                        </a:spcAft>
                        <a:buFont typeface="Wingdings" panose="05000000000000000000" pitchFamily="2" charset="2"/>
                        <a:buChar char="§"/>
                      </a:pPr>
                      <a:r>
                        <a:rPr lang="en-US" sz="1600" dirty="0" smtClean="0">
                          <a:latin typeface="Nunito Sans" panose="020B0604020202020204" charset="0"/>
                        </a:rPr>
                        <a:t>What data do policymakers, state agency executive leadership, early childhood program providers, and families need to make informed decisions about early childhood programs and infrastructure? To what extent is that data available in Virginia?</a:t>
                      </a:r>
                      <a:endParaRPr lang="en-US" sz="1600" dirty="0">
                        <a:latin typeface="Nunito Sans" panose="020B0604020202020204" charset="0"/>
                      </a:endParaRPr>
                    </a:p>
                  </a:txBody>
                  <a:tcPr>
                    <a:solidFill>
                      <a:schemeClr val="bg1">
                        <a:alpha val="20000"/>
                      </a:schemeClr>
                    </a:solidFill>
                  </a:tcPr>
                </a:tc>
                <a:tc>
                  <a:txBody>
                    <a:bodyPr/>
                    <a:lstStyle/>
                    <a:p>
                      <a:pPr marL="171450" indent="-171450">
                        <a:lnSpc>
                          <a:spcPct val="100000"/>
                        </a:lnSpc>
                        <a:spcAft>
                          <a:spcPts val="0"/>
                        </a:spcAft>
                        <a:buFont typeface="Wingdings" panose="05000000000000000000" pitchFamily="2" charset="2"/>
                        <a:buChar char="§"/>
                      </a:pPr>
                      <a:r>
                        <a:rPr lang="en-US" sz="1600" dirty="0" smtClean="0">
                          <a:latin typeface="Nunito Sans" panose="020B0604020202020204" charset="0"/>
                        </a:rPr>
                        <a:t>What actions would enable Virginia’s publicly funded ECCE programs to better prepare all Virginia’s children, especially those from under-resourced communities, for kindergarten?</a:t>
                      </a:r>
                    </a:p>
                    <a:p>
                      <a:pPr marL="171450" indent="-171450">
                        <a:lnSpc>
                          <a:spcPct val="100000"/>
                        </a:lnSpc>
                        <a:spcAft>
                          <a:spcPts val="0"/>
                        </a:spcAft>
                        <a:buFont typeface="Wingdings" panose="05000000000000000000" pitchFamily="2" charset="2"/>
                        <a:buChar char="§"/>
                      </a:pPr>
                      <a:r>
                        <a:rPr lang="en-US" sz="1600" dirty="0" smtClean="0">
                          <a:latin typeface="Nunito Sans" panose="020B0604020202020204" charset="0"/>
                        </a:rPr>
                        <a:t>What changes to ECCE infrastructure would better enable all of Virginia’s children ages 0 to 5, especially those from under-resourced communities, to access to publicly-funded ECCE programs that help prepare children for kindergarten?</a:t>
                      </a:r>
                    </a:p>
                    <a:p>
                      <a:pPr marL="171450" indent="-171450">
                        <a:lnSpc>
                          <a:spcPct val="100000"/>
                        </a:lnSpc>
                        <a:spcAft>
                          <a:spcPts val="0"/>
                        </a:spcAft>
                        <a:buFont typeface="Wingdings" panose="05000000000000000000" pitchFamily="2" charset="2"/>
                        <a:buChar char="§"/>
                      </a:pPr>
                      <a:r>
                        <a:rPr lang="en-US" sz="1600" dirty="0" smtClean="0">
                          <a:latin typeface="Nunito Sans" panose="020B0604020202020204" charset="0"/>
                        </a:rPr>
                        <a:t>What measures should be used demonstrate progress and foster accountability for</a:t>
                      </a:r>
                      <a:r>
                        <a:rPr lang="en-US" sz="1600" baseline="0" dirty="0" smtClean="0">
                          <a:latin typeface="Nunito Sans" panose="020B0604020202020204" charset="0"/>
                        </a:rPr>
                        <a:t> </a:t>
                      </a:r>
                      <a:r>
                        <a:rPr lang="en-US" sz="1600" dirty="0" smtClean="0">
                          <a:latin typeface="Nunito Sans" panose="020B0604020202020204" charset="0"/>
                        </a:rPr>
                        <a:t>above actions/changes?</a:t>
                      </a:r>
                    </a:p>
                    <a:p>
                      <a:pPr marL="171450" indent="-171450">
                        <a:lnSpc>
                          <a:spcPct val="100000"/>
                        </a:lnSpc>
                        <a:spcAft>
                          <a:spcPts val="0"/>
                        </a:spcAft>
                        <a:buFont typeface="Wingdings" panose="05000000000000000000" pitchFamily="2" charset="2"/>
                        <a:buChar char="§"/>
                      </a:pPr>
                      <a:r>
                        <a:rPr lang="en-US" sz="1600" dirty="0" smtClean="0">
                          <a:latin typeface="Nunito Sans" panose="020B0604020202020204" charset="0"/>
                        </a:rPr>
                        <a:t>What can we learn from Virginia’s mixed delivery pilots’ experience regarding what works well </a:t>
                      </a:r>
                    </a:p>
                    <a:p>
                      <a:pPr marL="0" indent="0">
                        <a:lnSpc>
                          <a:spcPct val="100000"/>
                        </a:lnSpc>
                        <a:spcAft>
                          <a:spcPts val="0"/>
                        </a:spcAft>
                        <a:buFont typeface="Wingdings" panose="05000000000000000000" pitchFamily="2" charset="2"/>
                        <a:buNone/>
                      </a:pPr>
                      <a:r>
                        <a:rPr lang="en-US" sz="1600" dirty="0" smtClean="0">
                          <a:latin typeface="Nunito Sans" panose="020B0604020202020204" charset="0"/>
                        </a:rPr>
                        <a:t>   and where there are barriers?</a:t>
                      </a:r>
                      <a:endParaRPr lang="en-US" sz="1600" dirty="0">
                        <a:latin typeface="Nunito Sans" panose="020B0604020202020204" charset="0"/>
                      </a:endParaRPr>
                    </a:p>
                  </a:txBody>
                  <a:tcPr>
                    <a:solidFill>
                      <a:schemeClr val="bg1">
                        <a:alpha val="20000"/>
                      </a:schemeClr>
                    </a:solidFill>
                  </a:tcPr>
                </a:tc>
                <a:extLst>
                  <a:ext uri="{0D108BD9-81ED-4DB2-BD59-A6C34878D82A}">
                    <a16:rowId xmlns:a16="http://schemas.microsoft.com/office/drawing/2014/main" val="2768418455"/>
                  </a:ext>
                </a:extLst>
              </a:tr>
            </a:tbl>
          </a:graphicData>
        </a:graphic>
      </p:graphicFrame>
    </p:spTree>
    <p:extLst>
      <p:ext uri="{BB962C8B-B14F-4D97-AF65-F5344CB8AC3E}">
        <p14:creationId xmlns:p14="http://schemas.microsoft.com/office/powerpoint/2010/main" val="886687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5821362"/>
          </a:xfrm>
        </p:spPr>
        <p:txBody>
          <a:bodyPr>
            <a:normAutofit fontScale="90000"/>
          </a:bodyPr>
          <a:lstStyle/>
          <a:p>
            <a:r>
              <a:rPr lang="en-US" dirty="0" smtClean="0"/>
              <a:t>Did you know?</a:t>
            </a:r>
            <a:br>
              <a:rPr lang="en-US" dirty="0" smtClean="0"/>
            </a:br>
            <a:r>
              <a:rPr lang="en-US" dirty="0" smtClean="0"/>
              <a:t/>
            </a:r>
            <a:br>
              <a:rPr lang="en-US" dirty="0" smtClean="0"/>
            </a:br>
            <a:r>
              <a:rPr lang="en-US" sz="2700" i="1" dirty="0"/>
              <a:t>Of the roughly half million children under 5 in </a:t>
            </a:r>
            <a:r>
              <a:rPr lang="en-US" sz="2700" i="1" dirty="0" smtClean="0"/>
              <a:t>VA:</a:t>
            </a:r>
            <a:br>
              <a:rPr lang="en-US" sz="2700" i="1" dirty="0" smtClean="0"/>
            </a:br>
            <a:r>
              <a:rPr lang="en-US" sz="2700" dirty="0" smtClean="0"/>
              <a:t/>
            </a:r>
            <a:br>
              <a:rPr lang="en-US" sz="2700" dirty="0" smtClean="0"/>
            </a:br>
            <a:r>
              <a:rPr lang="en-US" sz="3100" dirty="0" smtClean="0"/>
              <a:t>67% live in households where all parents are employed.</a:t>
            </a:r>
            <a:br>
              <a:rPr lang="en-US" sz="3100" dirty="0" smtClean="0"/>
            </a:br>
            <a:r>
              <a:rPr lang="en-US" sz="3100" dirty="0" smtClean="0"/>
              <a:t>36% live in low income households statewide.</a:t>
            </a:r>
            <a:br>
              <a:rPr lang="en-US" sz="3100" dirty="0" smtClean="0"/>
            </a:br>
            <a:r>
              <a:rPr lang="en-US" sz="3100" dirty="0" smtClean="0"/>
              <a:t>12% live in rural areas.</a:t>
            </a:r>
            <a:br>
              <a:rPr lang="en-US" sz="3100" dirty="0" smtClean="0"/>
            </a:br>
            <a:r>
              <a:rPr lang="en-US" sz="3100" dirty="0" smtClean="0"/>
              <a:t/>
            </a:r>
            <a:br>
              <a:rPr lang="en-US" sz="3100" dirty="0" smtClean="0"/>
            </a:br>
            <a:r>
              <a:rPr lang="en-US" sz="3100" dirty="0" smtClean="0"/>
              <a:t>More than a third of children 0-5 live in </a:t>
            </a:r>
            <a:r>
              <a:rPr lang="en-US" sz="3100" dirty="0" err="1" smtClean="0"/>
              <a:t>NoVA</a:t>
            </a:r>
            <a:r>
              <a:rPr lang="en-US" sz="3100" dirty="0" smtClean="0"/>
              <a:t> while </a:t>
            </a:r>
            <a:br>
              <a:rPr lang="en-US" sz="3100" dirty="0" smtClean="0"/>
            </a:br>
            <a:r>
              <a:rPr lang="en-US" sz="3100" dirty="0" smtClean="0"/>
              <a:t>2% live in Southside VA.</a:t>
            </a:r>
            <a:br>
              <a:rPr lang="en-US" sz="3100" dirty="0" smtClean="0"/>
            </a:br>
            <a:r>
              <a:rPr lang="en-US" sz="3100" dirty="0" smtClean="0"/>
              <a:t/>
            </a:r>
            <a:br>
              <a:rPr lang="en-US" sz="3100" dirty="0" smtClean="0"/>
            </a:br>
            <a:r>
              <a:rPr lang="en-US" sz="3100" dirty="0" smtClean="0"/>
              <a:t>19% of children in VA have experienced 2 or more ACEs.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0B9F7F4D-BA99-436C-80E9-6E893272CD67}" type="slidenum">
              <a:rPr lang="en-US" smtClean="0"/>
              <a:t>16</a:t>
            </a:fld>
            <a:endParaRPr lang="en-US"/>
          </a:p>
        </p:txBody>
      </p:sp>
    </p:spTree>
    <p:extLst>
      <p:ext uri="{BB962C8B-B14F-4D97-AF65-F5344CB8AC3E}">
        <p14:creationId xmlns:p14="http://schemas.microsoft.com/office/powerpoint/2010/main" val="751339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txBox="1">
            <a:spLocks noGrp="1"/>
          </p:cNvSpPr>
          <p:nvPr>
            <p:ph type="title"/>
          </p:nvPr>
        </p:nvSpPr>
        <p:spPr>
          <a:xfrm>
            <a:off x="234450" y="1432750"/>
            <a:ext cx="2164991" cy="3981000"/>
          </a:xfrm>
          <a:prstGeom prst="rect">
            <a:avLst/>
          </a:prstGeom>
        </p:spPr>
        <p:txBody>
          <a:bodyPr spcFirstLastPara="1" vert="horz" wrap="square" lIns="91425" tIns="91425" rIns="91425" bIns="91425" rtlCol="0" anchor="t" anchorCtr="0">
            <a:noAutofit/>
          </a:bodyPr>
          <a:lstStyle/>
          <a:p>
            <a:pPr lvl="0"/>
            <a:r>
              <a:rPr lang="en-US" b="1" dirty="0" smtClean="0"/>
              <a:t>PDG B5</a:t>
            </a:r>
            <a:br>
              <a:rPr lang="en-US" b="1" dirty="0" smtClean="0"/>
            </a:br>
            <a:r>
              <a:rPr lang="en-US" b="1" dirty="0" smtClean="0"/>
              <a:t>Impact Work-</a:t>
            </a:r>
            <a:br>
              <a:rPr lang="en-US" b="1" dirty="0" smtClean="0"/>
            </a:br>
            <a:r>
              <a:rPr lang="en-US" b="1" dirty="0" smtClean="0"/>
              <a:t>group</a:t>
            </a:r>
            <a:endParaRPr b="1" dirty="0"/>
          </a:p>
        </p:txBody>
      </p:sp>
      <p:sp>
        <p:nvSpPr>
          <p:cNvPr id="181" name="Google Shape;181;p26"/>
          <p:cNvSpPr txBox="1">
            <a:spLocks noGrp="1"/>
          </p:cNvSpPr>
          <p:nvPr>
            <p:ph type="body" idx="1"/>
          </p:nvPr>
        </p:nvSpPr>
        <p:spPr>
          <a:xfrm>
            <a:off x="3090627" y="533400"/>
            <a:ext cx="5596200" cy="1649950"/>
          </a:xfrm>
          <a:prstGeom prst="rect">
            <a:avLst/>
          </a:prstGeom>
        </p:spPr>
        <p:txBody>
          <a:bodyPr spcFirstLastPara="1" vert="horz" wrap="square" lIns="91425" tIns="91425" rIns="91425" bIns="91425" rtlCol="0" anchor="t" anchorCtr="0">
            <a:noAutofit/>
          </a:bodyPr>
          <a:lstStyle/>
          <a:p>
            <a:pPr marL="0" indent="0">
              <a:spcBef>
                <a:spcPts val="0"/>
              </a:spcBef>
              <a:buClr>
                <a:schemeClr val="dk1"/>
              </a:buClr>
              <a:buSzPts val="1100"/>
              <a:buNone/>
            </a:pPr>
            <a:r>
              <a:rPr lang="en-US" sz="2000" dirty="0" smtClean="0">
                <a:solidFill>
                  <a:srgbClr val="000000"/>
                </a:solidFill>
              </a:rPr>
              <a:t>The Impact Workgroup informs the research, planning, and evaluation process of the PDG on behalf of and in partnership with the School Readiness Committee</a:t>
            </a:r>
            <a:r>
              <a:rPr lang="en" sz="2000" dirty="0" smtClean="0">
                <a:solidFill>
                  <a:srgbClr val="000000"/>
                </a:solidFill>
              </a:rPr>
              <a:t>.</a:t>
            </a:r>
            <a:endParaRPr sz="2000" dirty="0">
              <a:solidFill>
                <a:srgbClr val="000000"/>
              </a:solidFill>
            </a:endParaRPr>
          </a:p>
          <a:p>
            <a:pPr marL="0" indent="0">
              <a:spcBef>
                <a:spcPts val="0"/>
              </a:spcBef>
              <a:buNone/>
            </a:pPr>
            <a:endParaRPr dirty="0">
              <a:solidFill>
                <a:srgbClr val="F67031"/>
              </a:solidFill>
            </a:endParaRPr>
          </a:p>
        </p:txBody>
      </p:sp>
      <p:sp>
        <p:nvSpPr>
          <p:cNvPr id="182" name="Google Shape;182;p26"/>
          <p:cNvSpPr txBox="1">
            <a:spLocks noGrp="1"/>
          </p:cNvSpPr>
          <p:nvPr>
            <p:ph type="sldNum" idx="12"/>
          </p:nvPr>
        </p:nvSpPr>
        <p:spPr>
          <a:xfrm>
            <a:off x="8556784" y="5607101"/>
            <a:ext cx="548700" cy="393600"/>
          </a:xfrm>
          <a:prstGeom prst="rect">
            <a:avLst/>
          </a:prstGeom>
        </p:spPr>
        <p:txBody>
          <a:bodyPr spcFirstLastPara="1" vert="horz" wrap="square" lIns="91425" tIns="91425" rIns="91425" bIns="91425" rtlCol="0" anchor="ctr" anchorCtr="0">
            <a:noAutofit/>
          </a:bodyPr>
          <a:lstStyle/>
          <a:p>
            <a:fld id="{00000000-1234-1234-1234-123412341234}" type="slidenum">
              <a:rPr lang="en"/>
              <a:pPr/>
              <a:t>17</a:t>
            </a:fld>
            <a:endParaRPr/>
          </a:p>
        </p:txBody>
      </p:sp>
      <p:sp>
        <p:nvSpPr>
          <p:cNvPr id="183" name="Google Shape;183;p26"/>
          <p:cNvSpPr txBox="1">
            <a:spLocks noGrp="1"/>
          </p:cNvSpPr>
          <p:nvPr>
            <p:ph type="body" idx="2"/>
          </p:nvPr>
        </p:nvSpPr>
        <p:spPr>
          <a:xfrm>
            <a:off x="2743201" y="2166408"/>
            <a:ext cx="5943626" cy="4158192"/>
          </a:xfrm>
          <a:prstGeom prst="rect">
            <a:avLst/>
          </a:prstGeom>
        </p:spPr>
        <p:txBody>
          <a:bodyPr spcFirstLastPara="1" vert="horz" wrap="square" lIns="91425" tIns="91425" rIns="91425" bIns="91425" rtlCol="0" anchor="t" anchorCtr="0">
            <a:noAutofit/>
          </a:bodyPr>
          <a:lstStyle/>
          <a:p>
            <a:pPr marL="0" indent="0">
              <a:spcBef>
                <a:spcPts val="0"/>
              </a:spcBef>
              <a:buNone/>
            </a:pPr>
            <a:r>
              <a:rPr lang="en-US" sz="1800" dirty="0">
                <a:solidFill>
                  <a:srgbClr val="000510"/>
                </a:solidFill>
              </a:rPr>
              <a:t>As indicated in the grant application, the Workgroup includes a diverse mix of School Readiness Committee members, outside experts and other key stakeholders. </a:t>
            </a:r>
          </a:p>
          <a:p>
            <a:pPr marL="0" indent="0">
              <a:spcBef>
                <a:spcPts val="0"/>
              </a:spcBef>
              <a:buNone/>
            </a:pPr>
            <a:endParaRPr lang="en-US" sz="1800" dirty="0">
              <a:solidFill>
                <a:srgbClr val="000510"/>
              </a:solidFill>
            </a:endParaRPr>
          </a:p>
          <a:p>
            <a:pPr marL="0" indent="0">
              <a:spcBef>
                <a:spcPts val="0"/>
              </a:spcBef>
              <a:buNone/>
            </a:pPr>
            <a:r>
              <a:rPr lang="en-US" sz="1800" dirty="0">
                <a:solidFill>
                  <a:srgbClr val="000510"/>
                </a:solidFill>
              </a:rPr>
              <a:t>The workgroup is:</a:t>
            </a:r>
          </a:p>
          <a:p>
            <a:pPr>
              <a:spcBef>
                <a:spcPts val="0"/>
              </a:spcBef>
            </a:pPr>
            <a:r>
              <a:rPr lang="en-US" sz="1800" dirty="0">
                <a:solidFill>
                  <a:srgbClr val="000510"/>
                </a:solidFill>
              </a:rPr>
              <a:t>Advising the research and planning teams;</a:t>
            </a:r>
          </a:p>
          <a:p>
            <a:pPr>
              <a:spcBef>
                <a:spcPts val="0"/>
              </a:spcBef>
            </a:pPr>
            <a:r>
              <a:rPr lang="en-US" sz="1800" dirty="0">
                <a:solidFill>
                  <a:srgbClr val="000510"/>
                </a:solidFill>
              </a:rPr>
              <a:t>Engaging key constituencies and open doors as needed;</a:t>
            </a:r>
          </a:p>
          <a:p>
            <a:pPr>
              <a:spcBef>
                <a:spcPts val="0"/>
              </a:spcBef>
            </a:pPr>
            <a:r>
              <a:rPr lang="en-US" sz="1800" dirty="0">
                <a:solidFill>
                  <a:srgbClr val="000510"/>
                </a:solidFill>
              </a:rPr>
              <a:t>Participating in developing a draft set of strategies; </a:t>
            </a:r>
          </a:p>
          <a:p>
            <a:pPr>
              <a:spcBef>
                <a:spcPts val="0"/>
              </a:spcBef>
            </a:pPr>
            <a:r>
              <a:rPr lang="en-US" sz="1800" dirty="0">
                <a:solidFill>
                  <a:srgbClr val="000510"/>
                </a:solidFill>
              </a:rPr>
              <a:t>Reviewing preliminary findings and reports; and</a:t>
            </a:r>
          </a:p>
          <a:p>
            <a:pPr>
              <a:spcBef>
                <a:spcPts val="0"/>
              </a:spcBef>
            </a:pPr>
            <a:r>
              <a:rPr lang="en-US" sz="1800" dirty="0">
                <a:solidFill>
                  <a:srgbClr val="000510"/>
                </a:solidFill>
              </a:rPr>
              <a:t>Reviewing suggested indicators for measuring success.</a:t>
            </a:r>
          </a:p>
          <a:p>
            <a:pPr marL="139700" indent="0">
              <a:spcBef>
                <a:spcPts val="0"/>
              </a:spcBef>
              <a:buNone/>
            </a:pPr>
            <a:endParaRPr lang="en-US" sz="1800" dirty="0">
              <a:solidFill>
                <a:srgbClr val="000510"/>
              </a:solidFill>
            </a:endParaRPr>
          </a:p>
          <a:p>
            <a:pPr marL="0" indent="0">
              <a:spcBef>
                <a:spcPts val="0"/>
              </a:spcBef>
              <a:buNone/>
            </a:pPr>
            <a:r>
              <a:rPr lang="en-US" sz="1800" dirty="0">
                <a:solidFill>
                  <a:srgbClr val="000510"/>
                </a:solidFill>
              </a:rPr>
              <a:t>Workgroup met on March 19, April 17, </a:t>
            </a:r>
            <a:r>
              <a:rPr lang="en-US" sz="1800" dirty="0" smtClean="0">
                <a:solidFill>
                  <a:srgbClr val="000510"/>
                </a:solidFill>
              </a:rPr>
              <a:t>May </a:t>
            </a:r>
            <a:r>
              <a:rPr lang="en-US" sz="1800" dirty="0">
                <a:solidFill>
                  <a:srgbClr val="000510"/>
                </a:solidFill>
              </a:rPr>
              <a:t>22, and </a:t>
            </a:r>
            <a:r>
              <a:rPr lang="en-US" sz="1800" dirty="0" smtClean="0">
                <a:solidFill>
                  <a:srgbClr val="000510"/>
                </a:solidFill>
              </a:rPr>
              <a:t>participated </a:t>
            </a:r>
            <a:r>
              <a:rPr lang="en-US" sz="1800" dirty="0">
                <a:solidFill>
                  <a:srgbClr val="000510"/>
                </a:solidFill>
              </a:rPr>
              <a:t>in the </a:t>
            </a:r>
            <a:r>
              <a:rPr lang="en-US" sz="1800" dirty="0" smtClean="0">
                <a:solidFill>
                  <a:srgbClr val="000510"/>
                </a:solidFill>
              </a:rPr>
              <a:t>June </a:t>
            </a:r>
            <a:r>
              <a:rPr lang="en-US" sz="1800" dirty="0">
                <a:solidFill>
                  <a:srgbClr val="000510"/>
                </a:solidFill>
              </a:rPr>
              <a:t>retreat of the School Readiness Committee of the School Readiness Committee.  </a:t>
            </a:r>
          </a:p>
          <a:p>
            <a:pPr marL="139700" indent="0">
              <a:spcBef>
                <a:spcPts val="0"/>
              </a:spcBef>
              <a:buNone/>
            </a:pPr>
            <a:endParaRPr lang="en-US" sz="1800" dirty="0">
              <a:solidFill>
                <a:schemeClr val="tx1"/>
              </a:solidFill>
            </a:endParaRPr>
          </a:p>
          <a:p>
            <a:pPr marL="139700" indent="0">
              <a:spcBef>
                <a:spcPts val="0"/>
              </a:spcBef>
              <a:buNone/>
            </a:pPr>
            <a:endParaRPr lang="en-US" sz="1300" dirty="0">
              <a:solidFill>
                <a:schemeClr val="tx1"/>
              </a:solidFill>
            </a:endParaRPr>
          </a:p>
          <a:p>
            <a:pPr>
              <a:spcBef>
                <a:spcPts val="0"/>
              </a:spcBef>
            </a:pPr>
            <a:endParaRPr lang="en-US" sz="1300" dirty="0">
              <a:solidFill>
                <a:schemeClr val="tx1"/>
              </a:solidFill>
            </a:endParaRPr>
          </a:p>
          <a:p>
            <a:pPr>
              <a:spcBef>
                <a:spcPts val="0"/>
              </a:spcBef>
            </a:pPr>
            <a:endParaRPr lang="en-US" sz="1300" dirty="0">
              <a:solidFill>
                <a:schemeClr val="tx1"/>
              </a:solidFill>
            </a:endParaRPr>
          </a:p>
        </p:txBody>
      </p:sp>
    </p:spTree>
    <p:extLst>
      <p:ext uri="{BB962C8B-B14F-4D97-AF65-F5344CB8AC3E}">
        <p14:creationId xmlns:p14="http://schemas.microsoft.com/office/powerpoint/2010/main" val="2647591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a:bodyPr>
          <a:lstStyle/>
          <a:p>
            <a:r>
              <a:rPr lang="en-US" sz="2800" dirty="0" smtClean="0"/>
              <a:t>How can Head Start engage with PDG B5 Impact Workgroup and School Readiness Committee?</a:t>
            </a:r>
            <a:endParaRPr lang="en-US" sz="2800" dirty="0"/>
          </a:p>
        </p:txBody>
      </p:sp>
      <p:sp>
        <p:nvSpPr>
          <p:cNvPr id="3" name="Content Placeholder 2"/>
          <p:cNvSpPr>
            <a:spLocks noGrp="1"/>
          </p:cNvSpPr>
          <p:nvPr>
            <p:ph idx="1"/>
          </p:nvPr>
        </p:nvSpPr>
        <p:spPr>
          <a:xfrm>
            <a:off x="457200" y="1981200"/>
            <a:ext cx="8229600" cy="4144963"/>
          </a:xfrm>
        </p:spPr>
        <p:txBody>
          <a:bodyPr>
            <a:normAutofit fontScale="92500" lnSpcReduction="20000"/>
          </a:bodyPr>
          <a:lstStyle/>
          <a:p>
            <a:pPr marL="0" indent="0">
              <a:buNone/>
            </a:pPr>
            <a:r>
              <a:rPr lang="en-US" sz="2400" u="sng" dirty="0" smtClean="0"/>
              <a:t>Members of SRC</a:t>
            </a:r>
            <a:r>
              <a:rPr lang="en-US" sz="2400" dirty="0" smtClean="0"/>
              <a:t>:</a:t>
            </a:r>
          </a:p>
          <a:p>
            <a:pPr marL="0" indent="0">
              <a:buNone/>
            </a:pPr>
            <a:r>
              <a:rPr lang="en-US" sz="2400" dirty="0" smtClean="0"/>
              <a:t>Shikee Franklin, President of VHSA and HS Director, Hampton Roads Community Action</a:t>
            </a:r>
          </a:p>
          <a:p>
            <a:pPr marL="0" indent="0">
              <a:buNone/>
            </a:pPr>
            <a:r>
              <a:rPr lang="en-US" sz="2400" dirty="0" smtClean="0"/>
              <a:t>VA Head Start Collaboration Office</a:t>
            </a:r>
          </a:p>
          <a:p>
            <a:pPr marL="0" indent="0">
              <a:buNone/>
            </a:pPr>
            <a:r>
              <a:rPr lang="en-US" sz="2400" dirty="0" smtClean="0"/>
              <a:t>Secs. of HHR, Education; VDSS and VDBHDS Commissioners, VDOE Superintendent</a:t>
            </a:r>
          </a:p>
          <a:p>
            <a:pPr marL="0" indent="0">
              <a:buNone/>
            </a:pPr>
            <a:r>
              <a:rPr lang="en-US" sz="2400" u="sng" dirty="0" smtClean="0"/>
              <a:t>Members of Impact Workgroup</a:t>
            </a:r>
            <a:r>
              <a:rPr lang="en-US" sz="2400" dirty="0" smtClean="0"/>
              <a:t>:</a:t>
            </a:r>
          </a:p>
          <a:p>
            <a:pPr marL="0" indent="0">
              <a:buNone/>
            </a:pPr>
            <a:r>
              <a:rPr lang="en-US" sz="2400" dirty="0" smtClean="0"/>
              <a:t>Shikee Franklin</a:t>
            </a:r>
          </a:p>
          <a:p>
            <a:pPr marL="0" indent="0">
              <a:buNone/>
            </a:pPr>
            <a:r>
              <a:rPr lang="en-US" sz="2400" dirty="0" smtClean="0"/>
              <a:t>Jim Schuyler, Exec. Director, Virginia Community Action Partnership</a:t>
            </a:r>
          </a:p>
          <a:p>
            <a:pPr marL="0" indent="0">
              <a:buNone/>
            </a:pPr>
            <a:r>
              <a:rPr lang="en-US" sz="2400" dirty="0" smtClean="0"/>
              <a:t>Colleen </a:t>
            </a:r>
            <a:r>
              <a:rPr lang="en-US" sz="2400" dirty="0" err="1" smtClean="0"/>
              <a:t>Rathgeb</a:t>
            </a:r>
            <a:r>
              <a:rPr lang="en-US" sz="2400" dirty="0" smtClean="0"/>
              <a:t>, federal Office of Head Start (invited)</a:t>
            </a:r>
          </a:p>
          <a:p>
            <a:pPr marL="0" indent="0">
              <a:buNone/>
            </a:pPr>
            <a:endParaRPr lang="en-US" sz="2400" b="1" dirty="0" smtClean="0"/>
          </a:p>
          <a:p>
            <a:pPr marL="0" indent="0">
              <a:buNone/>
            </a:pPr>
            <a:r>
              <a:rPr lang="en-US" sz="2400" b="1" dirty="0" smtClean="0"/>
              <a:t>Meetings are open to the public.</a:t>
            </a:r>
            <a:endParaRPr lang="en-US" sz="2400" b="1" dirty="0"/>
          </a:p>
        </p:txBody>
      </p:sp>
      <p:sp>
        <p:nvSpPr>
          <p:cNvPr id="4" name="Slide Number Placeholder 3"/>
          <p:cNvSpPr>
            <a:spLocks noGrp="1"/>
          </p:cNvSpPr>
          <p:nvPr>
            <p:ph type="sldNum" sz="quarter" idx="12"/>
          </p:nvPr>
        </p:nvSpPr>
        <p:spPr/>
        <p:txBody>
          <a:bodyPr/>
          <a:lstStyle/>
          <a:p>
            <a:fld id="{0B9F7F4D-BA99-436C-80E9-6E893272CD67}" type="slidenum">
              <a:rPr lang="en-US" smtClean="0"/>
              <a:t>18</a:t>
            </a:fld>
            <a:endParaRPr lang="en-US"/>
          </a:p>
        </p:txBody>
      </p:sp>
    </p:spTree>
    <p:extLst>
      <p:ext uri="{BB962C8B-B14F-4D97-AF65-F5344CB8AC3E}">
        <p14:creationId xmlns:p14="http://schemas.microsoft.com/office/powerpoint/2010/main" val="2643422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5440362"/>
          </a:xfrm>
        </p:spPr>
        <p:txBody>
          <a:bodyPr>
            <a:normAutofit/>
          </a:bodyPr>
          <a:lstStyle/>
          <a:p>
            <a:r>
              <a:rPr lang="en-US" dirty="0" smtClean="0"/>
              <a:t>Did you know?</a:t>
            </a:r>
            <a:br>
              <a:rPr lang="en-US" dirty="0" smtClean="0"/>
            </a:br>
            <a:r>
              <a:rPr lang="en-US" dirty="0" smtClean="0"/>
              <a:t/>
            </a:r>
            <a:br>
              <a:rPr lang="en-US" dirty="0" smtClean="0"/>
            </a:br>
            <a:r>
              <a:rPr lang="en-US" sz="2700" i="1" dirty="0" smtClean="0"/>
              <a:t>Virginia’s ECCE programs have </a:t>
            </a:r>
            <a:r>
              <a:rPr lang="en-US" sz="2700" i="1" u="sng" dirty="0" smtClean="0"/>
              <a:t>capacity</a:t>
            </a:r>
            <a:r>
              <a:rPr lang="en-US" sz="2700" i="1" dirty="0" smtClean="0"/>
              <a:t> to serve</a:t>
            </a:r>
            <a:br>
              <a:rPr lang="en-US" sz="2700" i="1" dirty="0" smtClean="0"/>
            </a:br>
            <a:r>
              <a:rPr lang="en-US" sz="2700" i="1" dirty="0" smtClean="0"/>
              <a:t>372,794 children - about ¾ of VA’s children 0-5:</a:t>
            </a:r>
            <a:br>
              <a:rPr lang="en-US" sz="2700" i="1" dirty="0" smtClean="0"/>
            </a:br>
            <a:r>
              <a:rPr lang="en-US" sz="2700" i="1" dirty="0" smtClean="0"/>
              <a:t/>
            </a:r>
            <a:br>
              <a:rPr lang="en-US" sz="2700" i="1" dirty="0" smtClean="0"/>
            </a:br>
            <a:r>
              <a:rPr lang="en-US" sz="2700" dirty="0" smtClean="0">
                <a:solidFill>
                  <a:srgbClr val="00B050"/>
                </a:solidFill>
              </a:rPr>
              <a:t>9% </a:t>
            </a:r>
            <a:r>
              <a:rPr lang="en-US" sz="2700" dirty="0" smtClean="0"/>
              <a:t>enrolled in public programs</a:t>
            </a:r>
            <a:r>
              <a:rPr lang="en-US" sz="2700" i="1" dirty="0" smtClean="0"/>
              <a:t/>
            </a:r>
            <a:br>
              <a:rPr lang="en-US" sz="2700" i="1" dirty="0" smtClean="0"/>
            </a:br>
            <a:r>
              <a:rPr lang="en-US" dirty="0">
                <a:solidFill>
                  <a:srgbClr val="00B050"/>
                </a:solidFill>
              </a:rPr>
              <a:t>4%</a:t>
            </a:r>
            <a:r>
              <a:rPr lang="en-US" dirty="0"/>
              <a:t> in Head </a:t>
            </a:r>
            <a:r>
              <a:rPr lang="en-US" dirty="0" smtClean="0"/>
              <a:t>Start capacity</a:t>
            </a:r>
            <a:r>
              <a:rPr lang="en-US" dirty="0"/>
              <a:t/>
            </a:r>
            <a:br>
              <a:rPr lang="en-US" dirty="0"/>
            </a:br>
            <a:r>
              <a:rPr lang="en-US" sz="2700" dirty="0" smtClean="0">
                <a:solidFill>
                  <a:srgbClr val="00B050"/>
                </a:solidFill>
              </a:rPr>
              <a:t>87% </a:t>
            </a:r>
            <a:r>
              <a:rPr lang="en-US" sz="2700" dirty="0" smtClean="0"/>
              <a:t>in private centers and family day home capacity. </a:t>
            </a:r>
            <a:br>
              <a:rPr lang="en-US" sz="2700" dirty="0" smtClean="0"/>
            </a:br>
            <a:r>
              <a:rPr lang="en-US" sz="2700" dirty="0" smtClean="0"/>
              <a:t/>
            </a:r>
            <a:br>
              <a:rPr lang="en-US" sz="2700" dirty="0" smtClean="0"/>
            </a:br>
            <a:r>
              <a:rPr lang="en-US" sz="2700" dirty="0" smtClean="0"/>
              <a:t>Public programs for at-risk children serve only 30% of eligible children – skewed to 4 year olds.</a:t>
            </a:r>
            <a:endParaRPr lang="en-US" dirty="0"/>
          </a:p>
        </p:txBody>
      </p:sp>
      <p:sp>
        <p:nvSpPr>
          <p:cNvPr id="3" name="Slide Number Placeholder 2"/>
          <p:cNvSpPr>
            <a:spLocks noGrp="1"/>
          </p:cNvSpPr>
          <p:nvPr>
            <p:ph type="sldNum" sz="quarter" idx="12"/>
          </p:nvPr>
        </p:nvSpPr>
        <p:spPr/>
        <p:txBody>
          <a:bodyPr/>
          <a:lstStyle/>
          <a:p>
            <a:fld id="{0B9F7F4D-BA99-436C-80E9-6E893272CD67}" type="slidenum">
              <a:rPr lang="en-US" smtClean="0"/>
              <a:t>19</a:t>
            </a:fld>
            <a:endParaRPr lang="en-US"/>
          </a:p>
        </p:txBody>
      </p:sp>
    </p:spTree>
    <p:extLst>
      <p:ext uri="{BB962C8B-B14F-4D97-AF65-F5344CB8AC3E}">
        <p14:creationId xmlns:p14="http://schemas.microsoft.com/office/powerpoint/2010/main" val="17059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Today’s Conversation</a:t>
            </a:r>
            <a:endParaRPr lang="en-US" dirty="0"/>
          </a:p>
        </p:txBody>
      </p:sp>
      <p:sp>
        <p:nvSpPr>
          <p:cNvPr id="3" name="Content Placeholder 2"/>
          <p:cNvSpPr>
            <a:spLocks noGrp="1"/>
          </p:cNvSpPr>
          <p:nvPr>
            <p:ph idx="1"/>
          </p:nvPr>
        </p:nvSpPr>
        <p:spPr/>
        <p:txBody>
          <a:bodyPr>
            <a:normAutofit/>
          </a:bodyPr>
          <a:lstStyle/>
          <a:p>
            <a:r>
              <a:rPr lang="en-US" dirty="0" smtClean="0"/>
              <a:t>Shaping a vision for an EC system in VA</a:t>
            </a:r>
          </a:p>
          <a:p>
            <a:pPr marL="0" indent="0">
              <a:buNone/>
            </a:pPr>
            <a:endParaRPr lang="en-US" dirty="0" smtClean="0"/>
          </a:p>
          <a:p>
            <a:r>
              <a:rPr lang="en-US" dirty="0" smtClean="0"/>
              <a:t>Staying up-to-speed on news and developments</a:t>
            </a:r>
          </a:p>
          <a:p>
            <a:pPr marL="0" indent="0">
              <a:buNone/>
            </a:pPr>
            <a:endParaRPr lang="en-US" dirty="0" smtClean="0"/>
          </a:p>
          <a:p>
            <a:r>
              <a:rPr lang="en-US" dirty="0" smtClean="0"/>
              <a:t>Contributing to a change agenda to benefit children and families</a:t>
            </a:r>
          </a:p>
          <a:p>
            <a:pPr marL="0" indent="0">
              <a:buNone/>
            </a:pPr>
            <a:endParaRPr lang="en-US" dirty="0"/>
          </a:p>
        </p:txBody>
      </p:sp>
      <p:sp>
        <p:nvSpPr>
          <p:cNvPr id="4" name="Slide Number Placeholder 3"/>
          <p:cNvSpPr>
            <a:spLocks noGrp="1"/>
          </p:cNvSpPr>
          <p:nvPr>
            <p:ph type="sldNum" sz="quarter" idx="12"/>
          </p:nvPr>
        </p:nvSpPr>
        <p:spPr>
          <a:xfrm>
            <a:off x="6477000" y="-76200"/>
            <a:ext cx="2133600" cy="365125"/>
          </a:xfrm>
        </p:spPr>
        <p:txBody>
          <a:bodyPr/>
          <a:lstStyle/>
          <a:p>
            <a:r>
              <a:rPr lang="en-US" dirty="0" smtClean="0"/>
              <a:t>(2)</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title"/>
          </p:nvPr>
        </p:nvSpPr>
        <p:spPr>
          <a:xfrm>
            <a:off x="234450" y="1432750"/>
            <a:ext cx="2046300" cy="3981000"/>
          </a:xfrm>
          <a:prstGeom prst="rect">
            <a:avLst/>
          </a:prstGeom>
        </p:spPr>
        <p:txBody>
          <a:bodyPr spcFirstLastPara="1" vert="horz" wrap="square" lIns="91425" tIns="91425" rIns="91425" bIns="91425" rtlCol="0" anchor="t" anchorCtr="0">
            <a:noAutofit/>
          </a:bodyPr>
          <a:lstStyle/>
          <a:p>
            <a:r>
              <a:rPr lang="en" sz="2800" b="1" dirty="0" smtClean="0"/>
              <a:t>PDG B5</a:t>
            </a:r>
            <a:br>
              <a:rPr lang="en" sz="2800" b="1" dirty="0" smtClean="0"/>
            </a:br>
            <a:r>
              <a:rPr lang="en" sz="2800" b="1" dirty="0" smtClean="0"/>
              <a:t>Role of School Readiness Committee</a:t>
            </a:r>
            <a:br>
              <a:rPr lang="en" sz="2800" b="1" dirty="0" smtClean="0"/>
            </a:br>
            <a:endParaRPr sz="2800" b="1" dirty="0"/>
          </a:p>
        </p:txBody>
      </p:sp>
      <p:sp>
        <p:nvSpPr>
          <p:cNvPr id="185" name="Google Shape;185;p27"/>
          <p:cNvSpPr txBox="1">
            <a:spLocks noGrp="1"/>
          </p:cNvSpPr>
          <p:nvPr>
            <p:ph type="body" idx="1"/>
          </p:nvPr>
        </p:nvSpPr>
        <p:spPr>
          <a:xfrm>
            <a:off x="3090625" y="992630"/>
            <a:ext cx="5596200" cy="1207800"/>
          </a:xfrm>
          <a:prstGeom prst="rect">
            <a:avLst/>
          </a:prstGeom>
        </p:spPr>
        <p:txBody>
          <a:bodyPr spcFirstLastPara="1" vert="horz" wrap="square" lIns="91425" tIns="91425" rIns="91425" bIns="91425" rtlCol="0" anchor="t" anchorCtr="0">
            <a:noAutofit/>
          </a:bodyPr>
          <a:lstStyle/>
          <a:p>
            <a:pPr marL="0" indent="0">
              <a:buNone/>
            </a:pPr>
            <a:r>
              <a:rPr lang="en" sz="2000" dirty="0" smtClean="0">
                <a:solidFill>
                  <a:srgbClr val="000510"/>
                </a:solidFill>
              </a:rPr>
              <a:t>As the designated State Advisory Council, the School Readiness Committee will play an important advisory role. </a:t>
            </a:r>
            <a:endParaRPr sz="2000" dirty="0">
              <a:solidFill>
                <a:srgbClr val="000510"/>
              </a:solidFill>
            </a:endParaRPr>
          </a:p>
        </p:txBody>
      </p:sp>
      <p:sp>
        <p:nvSpPr>
          <p:cNvPr id="186" name="Google Shape;186;p27"/>
          <p:cNvSpPr txBox="1">
            <a:spLocks noGrp="1"/>
          </p:cNvSpPr>
          <p:nvPr>
            <p:ph type="sldNum" idx="12"/>
          </p:nvPr>
        </p:nvSpPr>
        <p:spPr>
          <a:xfrm>
            <a:off x="8556784" y="5607101"/>
            <a:ext cx="548700" cy="393600"/>
          </a:xfrm>
          <a:prstGeom prst="rect">
            <a:avLst/>
          </a:prstGeom>
        </p:spPr>
        <p:txBody>
          <a:bodyPr spcFirstLastPara="1" vert="horz" wrap="square" lIns="91425" tIns="91425" rIns="91425" bIns="91425" rtlCol="0" anchor="ctr" anchorCtr="0">
            <a:noAutofit/>
          </a:bodyPr>
          <a:lstStyle/>
          <a:p>
            <a:fld id="{00000000-1234-1234-1234-123412341234}" type="slidenum">
              <a:rPr lang="en"/>
              <a:pPr/>
              <a:t>20</a:t>
            </a:fld>
            <a:endParaRPr/>
          </a:p>
        </p:txBody>
      </p:sp>
      <p:graphicFrame>
        <p:nvGraphicFramePr>
          <p:cNvPr id="7" name="Table 6"/>
          <p:cNvGraphicFramePr>
            <a:graphicFrameLocks noGrp="1"/>
          </p:cNvGraphicFramePr>
          <p:nvPr>
            <p:extLst>
              <p:ext uri="{D42A27DB-BD31-4B8C-83A1-F6EECF244321}">
                <p14:modId xmlns:p14="http://schemas.microsoft.com/office/powerpoint/2010/main" val="273068460"/>
              </p:ext>
            </p:extLst>
          </p:nvPr>
        </p:nvGraphicFramePr>
        <p:xfrm>
          <a:off x="3030696" y="2589228"/>
          <a:ext cx="5716059" cy="3410811"/>
        </p:xfrm>
        <a:graphic>
          <a:graphicData uri="http://schemas.openxmlformats.org/drawingml/2006/table">
            <a:tbl>
              <a:tblPr firstRow="1" bandRow="1">
                <a:tableStyleId>{616DA210-FB5B-4158-B5E0-FEB733F419BA}</a:tableStyleId>
              </a:tblPr>
              <a:tblGrid>
                <a:gridCol w="1329134">
                  <a:extLst>
                    <a:ext uri="{9D8B030D-6E8A-4147-A177-3AD203B41FA5}">
                      <a16:colId xmlns:a16="http://schemas.microsoft.com/office/drawing/2014/main" val="12405337"/>
                    </a:ext>
                  </a:extLst>
                </a:gridCol>
                <a:gridCol w="4386925">
                  <a:extLst>
                    <a:ext uri="{9D8B030D-6E8A-4147-A177-3AD203B41FA5}">
                      <a16:colId xmlns:a16="http://schemas.microsoft.com/office/drawing/2014/main" val="4292622847"/>
                    </a:ext>
                  </a:extLst>
                </a:gridCol>
              </a:tblGrid>
              <a:tr h="404011">
                <a:tc>
                  <a:txBody>
                    <a:bodyPr/>
                    <a:lstStyle/>
                    <a:p>
                      <a:r>
                        <a:rPr lang="en-US" sz="1600" dirty="0" smtClean="0">
                          <a:solidFill>
                            <a:srgbClr val="000510"/>
                          </a:solidFill>
                          <a:latin typeface="Nunito Sans" panose="020B0604020202020204" charset="0"/>
                        </a:rPr>
                        <a:t>Timeline </a:t>
                      </a:r>
                      <a:endParaRPr lang="en-US" sz="1600" dirty="0">
                        <a:solidFill>
                          <a:srgbClr val="000510"/>
                        </a:solidFill>
                        <a:latin typeface="Nunito Sans" panose="020B0604020202020204" charset="0"/>
                      </a:endParaRPr>
                    </a:p>
                  </a:txBody>
                  <a:tcPr/>
                </a:tc>
                <a:tc>
                  <a:txBody>
                    <a:bodyPr/>
                    <a:lstStyle/>
                    <a:p>
                      <a:r>
                        <a:rPr lang="en-US" sz="1600" dirty="0" smtClean="0">
                          <a:solidFill>
                            <a:srgbClr val="000510"/>
                          </a:solidFill>
                          <a:latin typeface="Nunito Sans" panose="020B0604020202020204" charset="0"/>
                        </a:rPr>
                        <a:t>Activity</a:t>
                      </a:r>
                      <a:endParaRPr lang="en-US" sz="1600" dirty="0">
                        <a:solidFill>
                          <a:srgbClr val="000510"/>
                        </a:solidFill>
                        <a:latin typeface="Nunito Sans" panose="020B0604020202020204" charset="0"/>
                      </a:endParaRPr>
                    </a:p>
                  </a:txBody>
                  <a:tcPr/>
                </a:tc>
                <a:extLst>
                  <a:ext uri="{0D108BD9-81ED-4DB2-BD59-A6C34878D82A}">
                    <a16:rowId xmlns:a16="http://schemas.microsoft.com/office/drawing/2014/main" val="909138884"/>
                  </a:ext>
                </a:extLst>
              </a:tr>
              <a:tr h="680440">
                <a:tc>
                  <a:txBody>
                    <a:bodyPr/>
                    <a:lstStyle/>
                    <a:p>
                      <a:r>
                        <a:rPr lang="en-US" sz="1600" dirty="0" smtClean="0">
                          <a:solidFill>
                            <a:srgbClr val="000510"/>
                          </a:solidFill>
                          <a:latin typeface="Nunito Sans" panose="020B0604020202020204" charset="0"/>
                        </a:rPr>
                        <a:t>Now - Spring</a:t>
                      </a:r>
                      <a:endParaRPr lang="en-US" sz="1600" dirty="0">
                        <a:solidFill>
                          <a:srgbClr val="000510"/>
                        </a:solidFill>
                        <a:latin typeface="Nunito Sans" panose="020B060402020202020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en-US" sz="1600" dirty="0" smtClean="0">
                          <a:solidFill>
                            <a:srgbClr val="000510"/>
                          </a:solidFill>
                          <a:latin typeface="Nunito Sans" panose="020B0604020202020204" charset="0"/>
                        </a:rPr>
                        <a:t>Impact Workgroup will convene and engage with planning</a:t>
                      </a:r>
                      <a:r>
                        <a:rPr lang="en-US" sz="1600" baseline="0" dirty="0" smtClean="0">
                          <a:solidFill>
                            <a:srgbClr val="000510"/>
                          </a:solidFill>
                          <a:latin typeface="Nunito Sans" panose="020B0604020202020204" charset="0"/>
                        </a:rPr>
                        <a:t> consultant on key data, analysis and findings</a:t>
                      </a:r>
                      <a:endParaRPr lang="en-US" sz="1600" dirty="0" smtClean="0">
                        <a:solidFill>
                          <a:srgbClr val="000510"/>
                        </a:solidFill>
                        <a:latin typeface="Nunito Sans" panose="020B0604020202020204" charset="0"/>
                      </a:endParaRPr>
                    </a:p>
                  </a:txBody>
                  <a:tcPr/>
                </a:tc>
                <a:extLst>
                  <a:ext uri="{0D108BD9-81ED-4DB2-BD59-A6C34878D82A}">
                    <a16:rowId xmlns:a16="http://schemas.microsoft.com/office/drawing/2014/main" val="2768418455"/>
                  </a:ext>
                </a:extLst>
              </a:tr>
              <a:tr h="680440">
                <a:tc>
                  <a:txBody>
                    <a:bodyPr/>
                    <a:lstStyle/>
                    <a:p>
                      <a:r>
                        <a:rPr lang="en-US" sz="1600" dirty="0" smtClean="0">
                          <a:solidFill>
                            <a:srgbClr val="000510"/>
                          </a:solidFill>
                          <a:latin typeface="Nunito Sans" panose="020B0604020202020204" charset="0"/>
                        </a:rPr>
                        <a:t>Spring – Summer </a:t>
                      </a:r>
                      <a:endParaRPr lang="en-US" sz="1600" dirty="0">
                        <a:solidFill>
                          <a:srgbClr val="000510"/>
                        </a:solidFill>
                        <a:latin typeface="Nunito Sans" panose="020B0604020202020204" charset="0"/>
                      </a:endParaRPr>
                    </a:p>
                  </a:txBody>
                  <a:tcPr/>
                </a:tc>
                <a:tc>
                  <a:txBody>
                    <a:bodyPr/>
                    <a:lstStyle/>
                    <a:p>
                      <a:pPr marL="0" marR="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1600" dirty="0" smtClean="0">
                          <a:solidFill>
                            <a:srgbClr val="000510"/>
                          </a:solidFill>
                          <a:latin typeface="Nunito Sans" panose="020B0604020202020204" charset="0"/>
                        </a:rPr>
                        <a:t>Participate</a:t>
                      </a:r>
                      <a:r>
                        <a:rPr lang="en-US" sz="1600" baseline="0" dirty="0" smtClean="0">
                          <a:solidFill>
                            <a:srgbClr val="000510"/>
                          </a:solidFill>
                          <a:latin typeface="Nunito Sans" panose="020B0604020202020204" charset="0"/>
                        </a:rPr>
                        <a:t> in June retreat to provide input on findings, insights and future direction</a:t>
                      </a:r>
                      <a:endParaRPr lang="en-US" sz="1600" dirty="0" smtClean="0">
                        <a:solidFill>
                          <a:srgbClr val="000510"/>
                        </a:solidFill>
                        <a:latin typeface="Nunito Sans" panose="020B0604020202020204" charset="0"/>
                      </a:endParaRPr>
                    </a:p>
                  </a:txBody>
                  <a:tcPr/>
                </a:tc>
                <a:extLst>
                  <a:ext uri="{0D108BD9-81ED-4DB2-BD59-A6C34878D82A}">
                    <a16:rowId xmlns:a16="http://schemas.microsoft.com/office/drawing/2014/main" val="4036052793"/>
                  </a:ext>
                </a:extLst>
              </a:tr>
              <a:tr h="680440">
                <a:tc>
                  <a:txBody>
                    <a:bodyPr/>
                    <a:lstStyle/>
                    <a:p>
                      <a:r>
                        <a:rPr lang="en-US" sz="1600" dirty="0" smtClean="0">
                          <a:solidFill>
                            <a:srgbClr val="000510"/>
                          </a:solidFill>
                          <a:latin typeface="Nunito Sans" panose="020B0604020202020204" charset="0"/>
                        </a:rPr>
                        <a:t>Fall</a:t>
                      </a:r>
                      <a:endParaRPr lang="en-US" sz="1600" dirty="0">
                        <a:solidFill>
                          <a:srgbClr val="000510"/>
                        </a:solidFill>
                        <a:latin typeface="Nunito Sans" panose="020B0604020202020204" charset="0"/>
                      </a:endParaRPr>
                    </a:p>
                  </a:txBody>
                  <a:tcPr/>
                </a:tc>
                <a:tc>
                  <a:txBody>
                    <a:bodyPr/>
                    <a:lstStyle/>
                    <a:p>
                      <a:pPr marL="0" indent="0">
                        <a:spcBef>
                          <a:spcPts val="0"/>
                        </a:spcBef>
                        <a:buClr>
                          <a:schemeClr val="dk1"/>
                        </a:buClr>
                        <a:buSzPts val="1200"/>
                      </a:pPr>
                      <a:r>
                        <a:rPr lang="en-US" sz="1600" dirty="0" smtClean="0">
                          <a:solidFill>
                            <a:srgbClr val="000510"/>
                          </a:solidFill>
                          <a:latin typeface="Nunito Sans" panose="020B0604020202020204" charset="0"/>
                        </a:rPr>
                        <a:t>Support the release of strategic</a:t>
                      </a:r>
                      <a:r>
                        <a:rPr lang="en-US" sz="1600" baseline="0" dirty="0" smtClean="0">
                          <a:solidFill>
                            <a:srgbClr val="000510"/>
                          </a:solidFill>
                          <a:latin typeface="Nunito Sans" panose="020B0604020202020204" charset="0"/>
                        </a:rPr>
                        <a:t> plan and needs assessment</a:t>
                      </a:r>
                      <a:endParaRPr lang="en-US" sz="1600" dirty="0">
                        <a:solidFill>
                          <a:srgbClr val="000510"/>
                        </a:solidFill>
                        <a:latin typeface="Nunito Sans" panose="020B0604020202020204" charset="0"/>
                      </a:endParaRPr>
                    </a:p>
                  </a:txBody>
                  <a:tcPr/>
                </a:tc>
                <a:extLst>
                  <a:ext uri="{0D108BD9-81ED-4DB2-BD59-A6C34878D82A}">
                    <a16:rowId xmlns:a16="http://schemas.microsoft.com/office/drawing/2014/main" val="127315349"/>
                  </a:ext>
                </a:extLst>
              </a:tr>
              <a:tr h="680440">
                <a:tc>
                  <a:txBody>
                    <a:bodyPr/>
                    <a:lstStyle/>
                    <a:p>
                      <a:r>
                        <a:rPr lang="en-US" sz="1600" dirty="0" smtClean="0">
                          <a:solidFill>
                            <a:srgbClr val="000510"/>
                          </a:solidFill>
                          <a:latin typeface="Nunito Sans" panose="020B0604020202020204" charset="0"/>
                        </a:rPr>
                        <a:t>Fall</a:t>
                      </a:r>
                      <a:r>
                        <a:rPr lang="en-US" sz="1600" baseline="0" dirty="0" smtClean="0">
                          <a:solidFill>
                            <a:srgbClr val="000510"/>
                          </a:solidFill>
                          <a:latin typeface="Nunito Sans" panose="020B0604020202020204" charset="0"/>
                        </a:rPr>
                        <a:t> – Winter</a:t>
                      </a:r>
                      <a:endParaRPr lang="en-US" sz="1600" dirty="0">
                        <a:solidFill>
                          <a:srgbClr val="000510"/>
                        </a:solidFill>
                        <a:latin typeface="Nunito Sans" panose="020B0604020202020204" charset="0"/>
                      </a:endParaRPr>
                    </a:p>
                  </a:txBody>
                  <a:tcPr/>
                </a:tc>
                <a:tc>
                  <a:txBody>
                    <a:bodyPr/>
                    <a:lstStyle/>
                    <a:p>
                      <a:pPr lvl="0" indent="-304800">
                        <a:spcBef>
                          <a:spcPts val="0"/>
                        </a:spcBef>
                        <a:buClr>
                          <a:schemeClr val="dk1"/>
                        </a:buClr>
                        <a:buSzPts val="1200"/>
                      </a:pPr>
                      <a:r>
                        <a:rPr lang="en" sz="1600" dirty="0" smtClean="0">
                          <a:solidFill>
                            <a:srgbClr val="000510"/>
                          </a:solidFill>
                          <a:latin typeface="Nunito Sans" panose="020B0604020202020204" charset="0"/>
                        </a:rPr>
                        <a:t>Adopt</a:t>
                      </a:r>
                      <a:r>
                        <a:rPr lang="en" sz="1600" baseline="0" dirty="0" smtClean="0">
                          <a:solidFill>
                            <a:srgbClr val="000510"/>
                          </a:solidFill>
                          <a:latin typeface="Nunito Sans" panose="020B0604020202020204" charset="0"/>
                        </a:rPr>
                        <a:t> dashboard and use it to help Virginia track progress against key goals in future years</a:t>
                      </a:r>
                      <a:endParaRPr lang="en" sz="1600" dirty="0">
                        <a:solidFill>
                          <a:srgbClr val="000510"/>
                        </a:solidFill>
                        <a:latin typeface="Nunito Sans" panose="020B0604020202020204" charset="0"/>
                      </a:endParaRPr>
                    </a:p>
                  </a:txBody>
                  <a:tcPr/>
                </a:tc>
                <a:extLst>
                  <a:ext uri="{0D108BD9-81ED-4DB2-BD59-A6C34878D82A}">
                    <a16:rowId xmlns:a16="http://schemas.microsoft.com/office/drawing/2014/main" val="29128574"/>
                  </a:ext>
                </a:extLst>
              </a:tr>
            </a:tbl>
          </a:graphicData>
        </a:graphic>
      </p:graphicFrame>
    </p:spTree>
    <p:extLst>
      <p:ext uri="{BB962C8B-B14F-4D97-AF65-F5344CB8AC3E}">
        <p14:creationId xmlns:p14="http://schemas.microsoft.com/office/powerpoint/2010/main" val="1304005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PDG B5 Strategic Goal Areas</a:t>
            </a:r>
            <a:endParaRPr lang="en-US" dirty="0"/>
          </a:p>
        </p:txBody>
      </p:sp>
      <p:sp>
        <p:nvSpPr>
          <p:cNvPr id="3" name="Content Placeholder 2"/>
          <p:cNvSpPr>
            <a:spLocks noGrp="1"/>
          </p:cNvSpPr>
          <p:nvPr>
            <p:ph idx="1"/>
          </p:nvPr>
        </p:nvSpPr>
        <p:spPr/>
        <p:txBody>
          <a:bodyPr/>
          <a:lstStyle/>
          <a:p>
            <a:pPr lvl="0"/>
            <a:r>
              <a:rPr lang="en-US" dirty="0" smtClean="0"/>
              <a:t>Equitable access to quality ECE</a:t>
            </a:r>
            <a:endParaRPr lang="en-US" dirty="0"/>
          </a:p>
          <a:p>
            <a:pPr lvl="0"/>
            <a:r>
              <a:rPr lang="en-US" dirty="0"/>
              <a:t>Family engagement</a:t>
            </a:r>
          </a:p>
          <a:p>
            <a:pPr lvl="0"/>
            <a:r>
              <a:rPr lang="en-US" dirty="0" smtClean="0"/>
              <a:t>ECE </a:t>
            </a:r>
            <a:r>
              <a:rPr lang="en-US" dirty="0"/>
              <a:t>workforce</a:t>
            </a:r>
          </a:p>
          <a:p>
            <a:pPr lvl="0"/>
            <a:r>
              <a:rPr lang="en-US" dirty="0" smtClean="0"/>
              <a:t>Accountability</a:t>
            </a:r>
            <a:endParaRPr lang="en-US" dirty="0"/>
          </a:p>
          <a:p>
            <a:pPr lvl="0"/>
            <a:r>
              <a:rPr lang="en-US" dirty="0"/>
              <a:t>Local capacity and innovation</a:t>
            </a:r>
          </a:p>
          <a:p>
            <a:endParaRPr lang="en-US" dirty="0"/>
          </a:p>
        </p:txBody>
      </p:sp>
      <p:sp>
        <p:nvSpPr>
          <p:cNvPr id="4" name="Slide Number Placeholder 3"/>
          <p:cNvSpPr>
            <a:spLocks noGrp="1"/>
          </p:cNvSpPr>
          <p:nvPr>
            <p:ph type="sldNum" sz="quarter" idx="12"/>
          </p:nvPr>
        </p:nvSpPr>
        <p:spPr/>
        <p:txBody>
          <a:bodyPr/>
          <a:lstStyle/>
          <a:p>
            <a:fld id="{0B9F7F4D-BA99-436C-80E9-6E893272CD67}" type="slidenum">
              <a:rPr lang="en-US" smtClean="0"/>
              <a:t>21</a:t>
            </a:fld>
            <a:endParaRPr lang="en-US"/>
          </a:p>
        </p:txBody>
      </p:sp>
    </p:spTree>
    <p:extLst>
      <p:ext uri="{BB962C8B-B14F-4D97-AF65-F5344CB8AC3E}">
        <p14:creationId xmlns:p14="http://schemas.microsoft.com/office/powerpoint/2010/main" val="3415948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txBox="1">
            <a:spLocks noGrp="1"/>
          </p:cNvSpPr>
          <p:nvPr>
            <p:ph type="title"/>
          </p:nvPr>
        </p:nvSpPr>
        <p:spPr>
          <a:xfrm>
            <a:off x="234450" y="1432750"/>
            <a:ext cx="2164991" cy="3981000"/>
          </a:xfrm>
          <a:prstGeom prst="rect">
            <a:avLst/>
          </a:prstGeom>
        </p:spPr>
        <p:txBody>
          <a:bodyPr spcFirstLastPara="1" vert="horz" wrap="square" lIns="91425" tIns="91425" rIns="91425" bIns="91425" rtlCol="0" anchor="t" anchorCtr="0">
            <a:noAutofit/>
          </a:bodyPr>
          <a:lstStyle/>
          <a:p>
            <a:pPr lvl="0"/>
            <a:r>
              <a:rPr lang="en-US" b="1" dirty="0" smtClean="0"/>
              <a:t>PDG B5</a:t>
            </a:r>
            <a:br>
              <a:rPr lang="en-US" b="1" dirty="0" smtClean="0"/>
            </a:br>
            <a:r>
              <a:rPr lang="en-US" b="1" dirty="0" smtClean="0"/>
              <a:t>Key Action Areas for Pilots</a:t>
            </a:r>
            <a:endParaRPr b="1" dirty="0"/>
          </a:p>
        </p:txBody>
      </p:sp>
      <p:sp>
        <p:nvSpPr>
          <p:cNvPr id="181" name="Google Shape;181;p26"/>
          <p:cNvSpPr txBox="1">
            <a:spLocks noGrp="1"/>
          </p:cNvSpPr>
          <p:nvPr>
            <p:ph type="body" idx="1"/>
          </p:nvPr>
        </p:nvSpPr>
        <p:spPr>
          <a:xfrm>
            <a:off x="3090625" y="260809"/>
            <a:ext cx="5596200" cy="1207800"/>
          </a:xfrm>
          <a:prstGeom prst="rect">
            <a:avLst/>
          </a:prstGeom>
        </p:spPr>
        <p:txBody>
          <a:bodyPr spcFirstLastPara="1" vert="horz" wrap="square" lIns="91425" tIns="91425" rIns="91425" bIns="91425" rtlCol="0" anchor="t" anchorCtr="0">
            <a:noAutofit/>
          </a:bodyPr>
          <a:lstStyle/>
          <a:p>
            <a:pPr marL="0" indent="0">
              <a:spcBef>
                <a:spcPts val="0"/>
              </a:spcBef>
              <a:buClr>
                <a:schemeClr val="dk1"/>
              </a:buClr>
              <a:buSzPts val="1100"/>
              <a:buNone/>
            </a:pPr>
            <a:r>
              <a:rPr lang="en" sz="2000" dirty="0">
                <a:solidFill>
                  <a:srgbClr val="000510"/>
                </a:solidFill>
              </a:rPr>
              <a:t>Virginia </a:t>
            </a:r>
            <a:r>
              <a:rPr lang="en-US" sz="2000" dirty="0" smtClean="0">
                <a:solidFill>
                  <a:srgbClr val="000510"/>
                </a:solidFill>
              </a:rPr>
              <a:t>plans to use lessons learned from the PDG B-5 pilots to </a:t>
            </a:r>
            <a:r>
              <a:rPr lang="en-US" sz="2000" dirty="0">
                <a:solidFill>
                  <a:srgbClr val="000510"/>
                </a:solidFill>
              </a:rPr>
              <a:t>inform policymaking and practice at the state </a:t>
            </a:r>
            <a:r>
              <a:rPr lang="en-US" sz="2000" dirty="0" smtClean="0">
                <a:solidFill>
                  <a:srgbClr val="000510"/>
                </a:solidFill>
              </a:rPr>
              <a:t>level</a:t>
            </a:r>
            <a:r>
              <a:rPr lang="en" sz="2000" dirty="0" smtClean="0">
                <a:solidFill>
                  <a:srgbClr val="000510"/>
                </a:solidFill>
              </a:rPr>
              <a:t>.</a:t>
            </a:r>
            <a:endParaRPr sz="2000" dirty="0">
              <a:solidFill>
                <a:srgbClr val="000510"/>
              </a:solidFill>
            </a:endParaRPr>
          </a:p>
          <a:p>
            <a:pPr marL="0" indent="0">
              <a:spcBef>
                <a:spcPts val="0"/>
              </a:spcBef>
              <a:buNone/>
            </a:pPr>
            <a:endParaRPr dirty="0">
              <a:solidFill>
                <a:srgbClr val="F67031"/>
              </a:solidFill>
            </a:endParaRPr>
          </a:p>
        </p:txBody>
      </p:sp>
      <p:sp>
        <p:nvSpPr>
          <p:cNvPr id="182" name="Google Shape;182;p26"/>
          <p:cNvSpPr txBox="1">
            <a:spLocks noGrp="1"/>
          </p:cNvSpPr>
          <p:nvPr>
            <p:ph type="sldNum" idx="12"/>
          </p:nvPr>
        </p:nvSpPr>
        <p:spPr>
          <a:xfrm>
            <a:off x="8556784" y="5607101"/>
            <a:ext cx="548700" cy="393600"/>
          </a:xfrm>
          <a:prstGeom prst="rect">
            <a:avLst/>
          </a:prstGeom>
        </p:spPr>
        <p:txBody>
          <a:bodyPr spcFirstLastPara="1" vert="horz" wrap="square" lIns="91425" tIns="91425" rIns="91425" bIns="91425" rtlCol="0" anchor="ctr" anchorCtr="0">
            <a:noAutofit/>
          </a:bodyPr>
          <a:lstStyle/>
          <a:p>
            <a:fld id="{00000000-1234-1234-1234-123412341234}" type="slidenum">
              <a:rPr lang="en"/>
              <a:pPr/>
              <a:t>22</a:t>
            </a:fld>
            <a:endParaRPr/>
          </a:p>
        </p:txBody>
      </p:sp>
      <p:sp>
        <p:nvSpPr>
          <p:cNvPr id="7" name="Google Shape;139;p21"/>
          <p:cNvSpPr txBox="1">
            <a:spLocks noGrp="1"/>
          </p:cNvSpPr>
          <p:nvPr>
            <p:ph type="body" idx="2"/>
          </p:nvPr>
        </p:nvSpPr>
        <p:spPr>
          <a:xfrm>
            <a:off x="3090625" y="1600200"/>
            <a:ext cx="5466159" cy="3390874"/>
          </a:xfrm>
          <a:prstGeom prst="rect">
            <a:avLst/>
          </a:prstGeom>
        </p:spPr>
        <p:txBody>
          <a:bodyPr spcFirstLastPara="1" vert="horz" wrap="square" lIns="91425" tIns="91425" rIns="91425" bIns="91425" rtlCol="0" anchor="t" anchorCtr="0">
            <a:noAutofit/>
          </a:bodyPr>
          <a:lstStyle/>
          <a:p>
            <a:pPr marL="0" indent="0">
              <a:spcBef>
                <a:spcPts val="0"/>
              </a:spcBef>
              <a:buClr>
                <a:schemeClr val="dk1"/>
              </a:buClr>
              <a:buSzPts val="1100"/>
              <a:buNone/>
            </a:pPr>
            <a:r>
              <a:rPr lang="en-US" sz="2000" b="1" dirty="0">
                <a:solidFill>
                  <a:schemeClr val="tx1"/>
                </a:solidFill>
              </a:rPr>
              <a:t>Participating communities will be asked to:</a:t>
            </a:r>
          </a:p>
          <a:p>
            <a:pPr>
              <a:spcBef>
                <a:spcPts val="0"/>
              </a:spcBef>
              <a:buSzPct val="100000"/>
              <a:buFont typeface="+mj-lt"/>
              <a:buAutoNum type="arabicPeriod"/>
            </a:pPr>
            <a:r>
              <a:rPr lang="en-US" sz="2000" dirty="0">
                <a:solidFill>
                  <a:schemeClr val="tx1"/>
                </a:solidFill>
              </a:rPr>
              <a:t>Build relationships with </a:t>
            </a:r>
            <a:r>
              <a:rPr lang="en-US" sz="2000" u="sng" dirty="0">
                <a:solidFill>
                  <a:schemeClr val="tx1"/>
                </a:solidFill>
              </a:rPr>
              <a:t>all</a:t>
            </a:r>
            <a:r>
              <a:rPr lang="en-US" sz="2000" dirty="0">
                <a:solidFill>
                  <a:schemeClr val="tx1"/>
                </a:solidFill>
              </a:rPr>
              <a:t> publicly-funded partners, including schools, Head Start, and all registered subsidy providers;</a:t>
            </a:r>
          </a:p>
          <a:p>
            <a:pPr>
              <a:spcBef>
                <a:spcPts val="0"/>
              </a:spcBef>
              <a:buSzPct val="100000"/>
              <a:buFont typeface="+mj-lt"/>
              <a:buAutoNum type="arabicPeriod"/>
            </a:pPr>
            <a:r>
              <a:rPr lang="en-US" sz="2000" dirty="0">
                <a:solidFill>
                  <a:schemeClr val="tx1"/>
                </a:solidFill>
              </a:rPr>
              <a:t>Increase access; and</a:t>
            </a:r>
          </a:p>
          <a:p>
            <a:pPr>
              <a:spcBef>
                <a:spcPts val="0"/>
              </a:spcBef>
              <a:buSzPct val="100000"/>
              <a:buFont typeface="+mj-lt"/>
              <a:buAutoNum type="arabicPeriod"/>
            </a:pPr>
            <a:r>
              <a:rPr lang="en-US" sz="2000" dirty="0">
                <a:solidFill>
                  <a:schemeClr val="tx1"/>
                </a:solidFill>
              </a:rPr>
              <a:t>Strengthen quality.</a:t>
            </a:r>
          </a:p>
          <a:p>
            <a:pPr marL="0" indent="0">
              <a:spcBef>
                <a:spcPts val="0"/>
              </a:spcBef>
              <a:buClr>
                <a:schemeClr val="dk1"/>
              </a:buClr>
              <a:buSzPts val="1100"/>
              <a:buNone/>
            </a:pPr>
            <a:endParaRPr lang="en-US" sz="2000" dirty="0">
              <a:solidFill>
                <a:schemeClr val="tx1"/>
              </a:solidFill>
            </a:endParaRPr>
          </a:p>
          <a:p>
            <a:pPr marL="0" indent="0">
              <a:spcBef>
                <a:spcPts val="0"/>
              </a:spcBef>
              <a:buClr>
                <a:schemeClr val="dk1"/>
              </a:buClr>
              <a:buSzPts val="1100"/>
              <a:buNone/>
            </a:pPr>
            <a:r>
              <a:rPr lang="en-US" sz="2000" dirty="0">
                <a:solidFill>
                  <a:schemeClr val="tx1"/>
                </a:solidFill>
              </a:rPr>
              <a:t>Through these efforts, communities will not only strengthen their own systems but will establish models to be scaled to other communities. </a:t>
            </a:r>
            <a:endParaRPr lang="en-US" sz="2000" dirty="0" smtClean="0">
              <a:solidFill>
                <a:schemeClr val="tx1"/>
              </a:solidFill>
            </a:endParaRPr>
          </a:p>
          <a:p>
            <a:pPr marL="0" indent="0">
              <a:spcBef>
                <a:spcPts val="0"/>
              </a:spcBef>
              <a:buClr>
                <a:schemeClr val="dk1"/>
              </a:buClr>
              <a:buSzPts val="1100"/>
              <a:buNone/>
            </a:pPr>
            <a:endParaRPr lang="en-US" sz="2000" dirty="0">
              <a:solidFill>
                <a:schemeClr val="tx1"/>
              </a:solidFill>
            </a:endParaRPr>
          </a:p>
          <a:p>
            <a:pPr marL="0" indent="0">
              <a:spcBef>
                <a:spcPts val="450"/>
              </a:spcBef>
              <a:buClr>
                <a:schemeClr val="dk1"/>
              </a:buClr>
              <a:buSzPts val="1100"/>
              <a:buNone/>
            </a:pPr>
            <a:r>
              <a:rPr lang="en-US" sz="1800" i="1" dirty="0">
                <a:solidFill>
                  <a:schemeClr val="tx1"/>
                </a:solidFill>
              </a:rPr>
              <a:t>Note that communities are strongly encouraged to include other key partners including early intervention programs, home visiting programs, resource and referral, infant and toddler mental health and other professional development programs. </a:t>
            </a:r>
          </a:p>
          <a:p>
            <a:pPr marL="0" indent="0">
              <a:spcAft>
                <a:spcPts val="1000"/>
              </a:spcAft>
              <a:buNone/>
            </a:pPr>
            <a:endParaRPr sz="2000" dirty="0">
              <a:solidFill>
                <a:schemeClr val="tx1"/>
              </a:solidFill>
            </a:endParaRPr>
          </a:p>
        </p:txBody>
      </p:sp>
    </p:spTree>
    <p:extLst>
      <p:ext uri="{BB962C8B-B14F-4D97-AF65-F5344CB8AC3E}">
        <p14:creationId xmlns:p14="http://schemas.microsoft.com/office/powerpoint/2010/main" val="2325197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 Start in VA</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In 2017-18, of 49 Head Start grantees in VA:</a:t>
            </a:r>
          </a:p>
          <a:p>
            <a:pPr marL="0" indent="0">
              <a:buNone/>
            </a:pPr>
            <a:endParaRPr lang="en-US" dirty="0" smtClean="0"/>
          </a:p>
          <a:p>
            <a:r>
              <a:rPr lang="en-US" dirty="0" smtClean="0"/>
              <a:t>15 community action agencies</a:t>
            </a:r>
          </a:p>
          <a:p>
            <a:r>
              <a:rPr lang="en-US" dirty="0" smtClean="0"/>
              <a:t>14 public school systems</a:t>
            </a:r>
          </a:p>
          <a:p>
            <a:r>
              <a:rPr lang="en-US" dirty="0" smtClean="0"/>
              <a:t>12 private or non public nonprofits</a:t>
            </a:r>
          </a:p>
          <a:p>
            <a:r>
              <a:rPr lang="en-US" dirty="0" smtClean="0"/>
              <a:t>5 government agencies</a:t>
            </a:r>
          </a:p>
          <a:p>
            <a:r>
              <a:rPr lang="en-US" dirty="0" smtClean="0"/>
              <a:t>1 migrant/seasonal</a:t>
            </a:r>
          </a:p>
          <a:p>
            <a:endParaRPr lang="en-US" dirty="0"/>
          </a:p>
          <a:p>
            <a:r>
              <a:rPr lang="en-US" dirty="0" smtClean="0"/>
              <a:t>Programs in 87% of Virginia’s localities (EHS in 38%). 67% of HS programs participate in VQ.</a:t>
            </a:r>
          </a:p>
          <a:p>
            <a:r>
              <a:rPr lang="en-US" dirty="0" smtClean="0"/>
              <a:t>Average Lead Teacher wage = $16.14/hour</a:t>
            </a:r>
            <a:endParaRPr lang="en-US" dirty="0"/>
          </a:p>
        </p:txBody>
      </p:sp>
      <p:sp>
        <p:nvSpPr>
          <p:cNvPr id="4" name="Slide Number Placeholder 3"/>
          <p:cNvSpPr>
            <a:spLocks noGrp="1"/>
          </p:cNvSpPr>
          <p:nvPr>
            <p:ph type="sldNum" sz="quarter" idx="12"/>
          </p:nvPr>
        </p:nvSpPr>
        <p:spPr/>
        <p:txBody>
          <a:bodyPr/>
          <a:lstStyle/>
          <a:p>
            <a:fld id="{0B9F7F4D-BA99-436C-80E9-6E893272CD67}" type="slidenum">
              <a:rPr lang="en-US" smtClean="0"/>
              <a:t>23</a:t>
            </a:fld>
            <a:endParaRPr lang="en-US"/>
          </a:p>
        </p:txBody>
      </p:sp>
    </p:spTree>
    <p:extLst>
      <p:ext uri="{BB962C8B-B14F-4D97-AF65-F5344CB8AC3E}">
        <p14:creationId xmlns:p14="http://schemas.microsoft.com/office/powerpoint/2010/main" val="122152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Head Start engage</a:t>
            </a:r>
            <a:br>
              <a:rPr lang="en-US" dirty="0" smtClean="0"/>
            </a:br>
            <a:r>
              <a:rPr lang="en-US" dirty="0" smtClean="0"/>
              <a:t> with PDG B5?</a:t>
            </a:r>
            <a:endParaRPr lang="en-US" dirty="0"/>
          </a:p>
        </p:txBody>
      </p:sp>
      <p:sp>
        <p:nvSpPr>
          <p:cNvPr id="3" name="Content Placeholder 2"/>
          <p:cNvSpPr>
            <a:spLocks noGrp="1"/>
          </p:cNvSpPr>
          <p:nvPr>
            <p:ph idx="1"/>
          </p:nvPr>
        </p:nvSpPr>
        <p:spPr/>
        <p:txBody>
          <a:bodyPr/>
          <a:lstStyle/>
          <a:p>
            <a:r>
              <a:rPr lang="en-US" dirty="0" smtClean="0"/>
              <a:t>89 total Head Start/Early Head Start sites participating in PDG, including 17 home based providers, 28 school sites, and 44 center sites.</a:t>
            </a:r>
          </a:p>
          <a:p>
            <a:r>
              <a:rPr lang="en-US" dirty="0" smtClean="0"/>
              <a:t>440 teachers registered within these sites</a:t>
            </a:r>
          </a:p>
          <a:p>
            <a:r>
              <a:rPr lang="en-US" dirty="0" smtClean="0"/>
              <a:t>CLASS familiarity and expertise</a:t>
            </a:r>
            <a:endParaRPr lang="en-US" dirty="0"/>
          </a:p>
        </p:txBody>
      </p:sp>
      <p:sp>
        <p:nvSpPr>
          <p:cNvPr id="4" name="Slide Number Placeholder 3"/>
          <p:cNvSpPr>
            <a:spLocks noGrp="1"/>
          </p:cNvSpPr>
          <p:nvPr>
            <p:ph type="sldNum" sz="quarter" idx="12"/>
          </p:nvPr>
        </p:nvSpPr>
        <p:spPr/>
        <p:txBody>
          <a:bodyPr/>
          <a:lstStyle/>
          <a:p>
            <a:fld id="{0B9F7F4D-BA99-436C-80E9-6E893272CD67}" type="slidenum">
              <a:rPr lang="en-US" smtClean="0"/>
              <a:t>24</a:t>
            </a:fld>
            <a:endParaRPr lang="en-US"/>
          </a:p>
        </p:txBody>
      </p:sp>
    </p:spTree>
    <p:extLst>
      <p:ext uri="{BB962C8B-B14F-4D97-AF65-F5344CB8AC3E}">
        <p14:creationId xmlns:p14="http://schemas.microsoft.com/office/powerpoint/2010/main" val="4148988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Delivery</a:t>
            </a:r>
            <a:endParaRPr lang="en-US" dirty="0"/>
          </a:p>
        </p:txBody>
      </p:sp>
      <p:sp>
        <p:nvSpPr>
          <p:cNvPr id="4" name="Slide Number Placeholder 3"/>
          <p:cNvSpPr>
            <a:spLocks noGrp="1"/>
          </p:cNvSpPr>
          <p:nvPr>
            <p:ph type="sldNum" sz="quarter" idx="12"/>
          </p:nvPr>
        </p:nvSpPr>
        <p:spPr/>
        <p:txBody>
          <a:bodyPr/>
          <a:lstStyle/>
          <a:p>
            <a:fld id="{0B9F7F4D-BA99-436C-80E9-6E893272CD67}" type="slidenum">
              <a:rPr lang="en-US" smtClean="0"/>
              <a:t>25</a:t>
            </a:fld>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33" y="453656"/>
            <a:ext cx="7784267" cy="6023344"/>
          </a:xfrm>
          <a:prstGeom prst="rect">
            <a:avLst/>
          </a:prstGeom>
        </p:spPr>
      </p:pic>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2665428535"/>
              </p:ext>
            </p:extLst>
          </p:nvPr>
        </p:nvGraphicFramePr>
        <p:xfrm>
          <a:off x="-228600" y="152400"/>
          <a:ext cx="9982200" cy="6324600"/>
        </p:xfrm>
        <a:graphic>
          <a:graphicData uri="http://schemas.openxmlformats.org/presentationml/2006/ole">
            <mc:AlternateContent xmlns:mc="http://schemas.openxmlformats.org/markup-compatibility/2006">
              <mc:Choice xmlns:v="urn:schemas-microsoft-com:vml" Requires="v">
                <p:oleObj spid="_x0000_s3088" name="Presentation" r:id="rId5" imgW="6350040" imgH="3571920" progId="PowerPoint.Show.12">
                  <p:embed/>
                </p:oleObj>
              </mc:Choice>
              <mc:Fallback>
                <p:oleObj name="Presentation" r:id="rId5" imgW="6350040" imgH="3571920" progId="PowerPoint.Show.12">
                  <p:embed/>
                  <p:pic>
                    <p:nvPicPr>
                      <p:cNvPr id="0" name=""/>
                      <p:cNvPicPr/>
                      <p:nvPr/>
                    </p:nvPicPr>
                    <p:blipFill>
                      <a:blip r:embed="rId6"/>
                      <a:stretch>
                        <a:fillRect/>
                      </a:stretch>
                    </p:blipFill>
                    <p:spPr>
                      <a:xfrm>
                        <a:off x="-228600" y="152400"/>
                        <a:ext cx="9982200" cy="6324600"/>
                      </a:xfrm>
                      <a:prstGeom prst="rect">
                        <a:avLst/>
                      </a:prstGeom>
                    </p:spPr>
                  </p:pic>
                </p:oleObj>
              </mc:Fallback>
            </mc:AlternateContent>
          </a:graphicData>
        </a:graphic>
      </p:graphicFrame>
    </p:spTree>
    <p:extLst>
      <p:ext uri="{BB962C8B-B14F-4D97-AF65-F5344CB8AC3E}">
        <p14:creationId xmlns:p14="http://schemas.microsoft.com/office/powerpoint/2010/main" val="26461948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Delivery: Cohort 4</a:t>
            </a:r>
            <a:endParaRPr lang="en-US" dirty="0"/>
          </a:p>
        </p:txBody>
      </p:sp>
      <p:sp>
        <p:nvSpPr>
          <p:cNvPr id="3" name="Content Placeholder 2"/>
          <p:cNvSpPr>
            <a:spLocks noGrp="1"/>
          </p:cNvSpPr>
          <p:nvPr>
            <p:ph idx="1"/>
          </p:nvPr>
        </p:nvSpPr>
        <p:spPr/>
        <p:txBody>
          <a:bodyPr/>
          <a:lstStyle/>
          <a:p>
            <a:r>
              <a:rPr lang="en-US" dirty="0" smtClean="0"/>
              <a:t>Implementation Grants</a:t>
            </a:r>
          </a:p>
          <a:p>
            <a:pPr lvl="1"/>
            <a:r>
              <a:rPr lang="en-US" dirty="0" smtClean="0"/>
              <a:t>Henrico Education Foundation (Henrico Co)</a:t>
            </a:r>
          </a:p>
          <a:p>
            <a:pPr lvl="1"/>
            <a:r>
              <a:rPr lang="en-US" dirty="0" smtClean="0"/>
              <a:t>Town of New Market (Page, Shenandoah Co)</a:t>
            </a:r>
          </a:p>
          <a:p>
            <a:pPr lvl="1"/>
            <a:r>
              <a:rPr lang="en-US" dirty="0" smtClean="0"/>
              <a:t>United Way Central Virginia (Lynchburg)</a:t>
            </a:r>
          </a:p>
          <a:p>
            <a:pPr lvl="1"/>
            <a:r>
              <a:rPr lang="en-US" dirty="0" smtClean="0"/>
              <a:t>United Way SWVA (Buchanan and Norton)</a:t>
            </a:r>
            <a:endParaRPr lang="en-US" dirty="0"/>
          </a:p>
          <a:p>
            <a:r>
              <a:rPr lang="en-US" dirty="0" smtClean="0"/>
              <a:t>Planning Grants</a:t>
            </a:r>
          </a:p>
          <a:p>
            <a:pPr lvl="1"/>
            <a:r>
              <a:rPr lang="en-US" dirty="0" smtClean="0"/>
              <a:t>Gloucester Co Public Schools (Gloucester)</a:t>
            </a:r>
          </a:p>
          <a:p>
            <a:pPr lvl="1"/>
            <a:r>
              <a:rPr lang="en-US" dirty="0" smtClean="0"/>
              <a:t>Hampton Roads Community Action (Hampton)</a:t>
            </a:r>
            <a:endParaRPr lang="en-US" dirty="0"/>
          </a:p>
        </p:txBody>
      </p:sp>
      <p:sp>
        <p:nvSpPr>
          <p:cNvPr id="4" name="Slide Number Placeholder 3"/>
          <p:cNvSpPr>
            <a:spLocks noGrp="1"/>
          </p:cNvSpPr>
          <p:nvPr>
            <p:ph type="sldNum" sz="quarter" idx="12"/>
          </p:nvPr>
        </p:nvSpPr>
        <p:spPr/>
        <p:txBody>
          <a:bodyPr/>
          <a:lstStyle/>
          <a:p>
            <a:fld id="{0B9F7F4D-BA99-436C-80E9-6E893272CD67}" type="slidenum">
              <a:rPr lang="en-US" smtClean="0"/>
              <a:t>26</a:t>
            </a:fld>
            <a:endParaRPr lang="en-US"/>
          </a:p>
        </p:txBody>
      </p:sp>
    </p:spTree>
    <p:extLst>
      <p:ext uri="{BB962C8B-B14F-4D97-AF65-F5344CB8AC3E}">
        <p14:creationId xmlns:p14="http://schemas.microsoft.com/office/powerpoint/2010/main" val="3836689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Delivery - Evaluation</a:t>
            </a:r>
            <a:endParaRPr lang="en-US" dirty="0"/>
          </a:p>
        </p:txBody>
      </p:sp>
      <p:sp>
        <p:nvSpPr>
          <p:cNvPr id="3" name="Content Placeholder 2"/>
          <p:cNvSpPr>
            <a:spLocks noGrp="1"/>
          </p:cNvSpPr>
          <p:nvPr>
            <p:ph idx="1"/>
          </p:nvPr>
        </p:nvSpPr>
        <p:spPr/>
        <p:txBody>
          <a:bodyPr/>
          <a:lstStyle/>
          <a:p>
            <a:r>
              <a:rPr lang="en-US" dirty="0" smtClean="0"/>
              <a:t>Insights from Cohorts 1 and 2</a:t>
            </a:r>
          </a:p>
          <a:p>
            <a:pPr lvl="1"/>
            <a:r>
              <a:rPr lang="en-US" dirty="0" smtClean="0"/>
              <a:t>Impact of MD on children and families</a:t>
            </a:r>
          </a:p>
          <a:p>
            <a:pPr lvl="1"/>
            <a:r>
              <a:rPr lang="en-US" dirty="0" smtClean="0"/>
              <a:t>Impact of MD on communities</a:t>
            </a:r>
          </a:p>
          <a:p>
            <a:pPr lvl="1"/>
            <a:r>
              <a:rPr lang="en-US" dirty="0" smtClean="0"/>
              <a:t>Impact of MD on systems</a:t>
            </a:r>
          </a:p>
          <a:p>
            <a:pPr lvl="1"/>
            <a:r>
              <a:rPr lang="en-US" dirty="0" smtClean="0"/>
              <a:t>Barriers and Waivers</a:t>
            </a:r>
          </a:p>
          <a:p>
            <a:endParaRPr lang="en-US" dirty="0" smtClean="0"/>
          </a:p>
        </p:txBody>
      </p:sp>
      <p:sp>
        <p:nvSpPr>
          <p:cNvPr id="4" name="Slide Number Placeholder 3"/>
          <p:cNvSpPr>
            <a:spLocks noGrp="1"/>
          </p:cNvSpPr>
          <p:nvPr>
            <p:ph type="sldNum" sz="quarter" idx="12"/>
          </p:nvPr>
        </p:nvSpPr>
        <p:spPr/>
        <p:txBody>
          <a:bodyPr/>
          <a:lstStyle/>
          <a:p>
            <a:fld id="{0B9F7F4D-BA99-436C-80E9-6E893272CD67}" type="slidenum">
              <a:rPr lang="en-US" smtClean="0"/>
              <a:t>27</a:t>
            </a:fld>
            <a:endParaRPr lang="en-US"/>
          </a:p>
        </p:txBody>
      </p:sp>
    </p:spTree>
    <p:extLst>
      <p:ext uri="{BB962C8B-B14F-4D97-AF65-F5344CB8AC3E}">
        <p14:creationId xmlns:p14="http://schemas.microsoft.com/office/powerpoint/2010/main" val="1402056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Head Start engage </a:t>
            </a:r>
            <a:br>
              <a:rPr lang="en-US" dirty="0" smtClean="0"/>
            </a:br>
            <a:r>
              <a:rPr lang="en-US" dirty="0" smtClean="0"/>
              <a:t>with Mixed Delivery?</a:t>
            </a:r>
            <a:endParaRPr lang="en-US" dirty="0"/>
          </a:p>
        </p:txBody>
      </p:sp>
      <p:sp>
        <p:nvSpPr>
          <p:cNvPr id="3" name="Content Placeholder 2"/>
          <p:cNvSpPr>
            <a:spLocks noGrp="1"/>
          </p:cNvSpPr>
          <p:nvPr>
            <p:ph idx="1"/>
          </p:nvPr>
        </p:nvSpPr>
        <p:spPr/>
        <p:txBody>
          <a:bodyPr/>
          <a:lstStyle/>
          <a:p>
            <a:r>
              <a:rPr lang="en-US" dirty="0" smtClean="0"/>
              <a:t>Nearly 10% of MD grantees have Head Start organization as fiscal agency</a:t>
            </a:r>
          </a:p>
          <a:p>
            <a:r>
              <a:rPr lang="en-US" dirty="0" smtClean="0"/>
              <a:t>Nearly 20% of MD grantees have Head Start as key participant</a:t>
            </a:r>
            <a:endParaRPr lang="en-US" dirty="0"/>
          </a:p>
        </p:txBody>
      </p:sp>
      <p:sp>
        <p:nvSpPr>
          <p:cNvPr id="4" name="Slide Number Placeholder 3"/>
          <p:cNvSpPr>
            <a:spLocks noGrp="1"/>
          </p:cNvSpPr>
          <p:nvPr>
            <p:ph type="sldNum" sz="quarter" idx="12"/>
          </p:nvPr>
        </p:nvSpPr>
        <p:spPr/>
        <p:txBody>
          <a:bodyPr/>
          <a:lstStyle/>
          <a:p>
            <a:fld id="{0B9F7F4D-BA99-436C-80E9-6E893272CD67}" type="slidenum">
              <a:rPr lang="en-US" smtClean="0"/>
              <a:t>28</a:t>
            </a:fld>
            <a:endParaRPr lang="en-US"/>
          </a:p>
        </p:txBody>
      </p:sp>
    </p:spTree>
    <p:extLst>
      <p:ext uri="{BB962C8B-B14F-4D97-AF65-F5344CB8AC3E}">
        <p14:creationId xmlns:p14="http://schemas.microsoft.com/office/powerpoint/2010/main" val="3291725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Takeaways</a:t>
            </a:r>
            <a:endParaRPr lang="en-US" dirty="0"/>
          </a:p>
        </p:txBody>
      </p:sp>
      <p:sp>
        <p:nvSpPr>
          <p:cNvPr id="3" name="Content Placeholder 2"/>
          <p:cNvSpPr>
            <a:spLocks noGrp="1"/>
          </p:cNvSpPr>
          <p:nvPr>
            <p:ph idx="1"/>
          </p:nvPr>
        </p:nvSpPr>
        <p:spPr/>
        <p:txBody>
          <a:bodyPr/>
          <a:lstStyle/>
          <a:p>
            <a:r>
              <a:rPr lang="en-US" dirty="0" smtClean="0"/>
              <a:t>Significant changes and potential</a:t>
            </a:r>
          </a:p>
          <a:p>
            <a:r>
              <a:rPr lang="en-US" dirty="0" smtClean="0"/>
              <a:t>Eyes on the prize of children and families first</a:t>
            </a:r>
          </a:p>
          <a:p>
            <a:r>
              <a:rPr lang="en-US" dirty="0" smtClean="0"/>
              <a:t>Virginia as leader</a:t>
            </a:r>
          </a:p>
          <a:p>
            <a:r>
              <a:rPr lang="en-US" dirty="0" smtClean="0"/>
              <a:t>Partnerships are key</a:t>
            </a:r>
            <a:endParaRPr lang="en-US" dirty="0"/>
          </a:p>
        </p:txBody>
      </p:sp>
      <p:sp>
        <p:nvSpPr>
          <p:cNvPr id="4" name="Slide Number Placeholder 3"/>
          <p:cNvSpPr>
            <a:spLocks noGrp="1"/>
          </p:cNvSpPr>
          <p:nvPr>
            <p:ph type="sldNum" sz="quarter" idx="12"/>
          </p:nvPr>
        </p:nvSpPr>
        <p:spPr/>
        <p:txBody>
          <a:bodyPr/>
          <a:lstStyle/>
          <a:p>
            <a:fld id="{0B9F7F4D-BA99-436C-80E9-6E893272CD67}" type="slidenum">
              <a:rPr lang="en-US" smtClean="0"/>
              <a:t>29</a:t>
            </a:fld>
            <a:endParaRPr lang="en-US"/>
          </a:p>
        </p:txBody>
      </p:sp>
      <p:pic>
        <p:nvPicPr>
          <p:cNvPr id="4099" name="Picture 3" descr="f3cd1d24-7044-4977-8fe1-a065589203d1@namprd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5357" y="2895600"/>
            <a:ext cx="2330171" cy="348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97ba1d6d-d4f7-4682-a7ca-91e901d58a51@namprd22"/>
          <p:cNvPicPr>
            <a:picLocks noChangeAspect="1" noChangeArrowheads="1"/>
          </p:cNvPicPr>
          <p:nvPr/>
        </p:nvPicPr>
        <p:blipFill>
          <a:blip r:embed="rId4" cstate="print">
            <a:extLst>
              <a:ext uri="{28A0092B-C50C-407E-A947-70E740481C1C}">
                <a14:useLocalDpi xmlns:a14="http://schemas.microsoft.com/office/drawing/2010/main" val="0"/>
              </a:ext>
            </a:extLst>
          </a:blip>
          <a:srcRect l="19389" t="29634" r="22751" b="17291"/>
          <a:stretch>
            <a:fillRect/>
          </a:stretch>
        </p:blipFill>
        <p:spPr bwMode="auto">
          <a:xfrm>
            <a:off x="6324600" y="3276600"/>
            <a:ext cx="2133600" cy="225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508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0B9F7F4D-BA99-436C-80E9-6E893272CD67}" type="slidenum">
              <a:rPr lang="en-US" smtClean="0"/>
              <a:t>3</a:t>
            </a:fld>
            <a:endParaRPr lang="en-US"/>
          </a:p>
        </p:txBody>
      </p:sp>
      <p:graphicFrame>
        <p:nvGraphicFramePr>
          <p:cNvPr id="6" name="Content Placeholder 5">
            <a:hlinkClick r:id="" action="ppaction://ole?verb=0"/>
          </p:cNvPr>
          <p:cNvGraphicFramePr>
            <a:graphicFrameLocks noGrp="1" noChangeAspect="1"/>
          </p:cNvGraphicFramePr>
          <p:nvPr>
            <p:ph idx="1"/>
            <p:extLst>
              <p:ext uri="{D42A27DB-BD31-4B8C-83A1-F6EECF244321}">
                <p14:modId xmlns:p14="http://schemas.microsoft.com/office/powerpoint/2010/main" val="1744846601"/>
              </p:ext>
            </p:extLst>
          </p:nvPr>
        </p:nvGraphicFramePr>
        <p:xfrm>
          <a:off x="1" y="0"/>
          <a:ext cx="9144000" cy="6781800"/>
        </p:xfrm>
        <a:graphic>
          <a:graphicData uri="http://schemas.openxmlformats.org/presentationml/2006/ole">
            <mc:AlternateContent xmlns:mc="http://schemas.openxmlformats.org/markup-compatibility/2006">
              <mc:Choice xmlns:v="urn:schemas-microsoft-com:vml" Requires="v">
                <p:oleObj spid="_x0000_s1066" name="Presentation" r:id="rId4" imgW="4762440" imgH="3571920" progId="PowerPoint.Show.12">
                  <p:embed/>
                </p:oleObj>
              </mc:Choice>
              <mc:Fallback>
                <p:oleObj name="Presentation" r:id="rId4" imgW="4762440" imgH="3571920" progId="PowerPoint.Show.12">
                  <p:embed/>
                  <p:pic>
                    <p:nvPicPr>
                      <p:cNvPr id="0" name=""/>
                      <p:cNvPicPr/>
                      <p:nvPr/>
                    </p:nvPicPr>
                    <p:blipFill>
                      <a:blip r:embed="rId5"/>
                      <a:stretch>
                        <a:fillRect/>
                      </a:stretch>
                    </p:blipFill>
                    <p:spPr>
                      <a:xfrm>
                        <a:off x="1" y="0"/>
                        <a:ext cx="9144000" cy="6781800"/>
                      </a:xfrm>
                      <a:prstGeom prst="rect">
                        <a:avLst/>
                      </a:prstGeom>
                    </p:spPr>
                  </p:pic>
                </p:oleObj>
              </mc:Fallback>
            </mc:AlternateContent>
          </a:graphicData>
        </a:graphic>
      </p:graphicFrame>
    </p:spTree>
    <p:extLst>
      <p:ext uri="{BB962C8B-B14F-4D97-AF65-F5344CB8AC3E}">
        <p14:creationId xmlns:p14="http://schemas.microsoft.com/office/powerpoint/2010/main" val="3635908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Setting</a:t>
            </a:r>
            <a:endParaRPr lang="en-US" dirty="0"/>
          </a:p>
        </p:txBody>
      </p:sp>
      <p:sp>
        <p:nvSpPr>
          <p:cNvPr id="4" name="Slide Number Placeholder 3"/>
          <p:cNvSpPr>
            <a:spLocks noGrp="1"/>
          </p:cNvSpPr>
          <p:nvPr>
            <p:ph type="sldNum" sz="quarter" idx="12"/>
          </p:nvPr>
        </p:nvSpPr>
        <p:spPr/>
        <p:txBody>
          <a:bodyPr/>
          <a:lstStyle/>
          <a:p>
            <a:fld id="{0B9F7F4D-BA99-436C-80E9-6E893272CD67}" type="slidenum">
              <a:rPr lang="en-US" smtClean="0">
                <a:solidFill>
                  <a:srgbClr val="77B800"/>
                </a:solidFill>
              </a:rPr>
              <a:t>4</a:t>
            </a:fld>
            <a:endParaRPr lang="en-US">
              <a:solidFill>
                <a:srgbClr val="77B800"/>
              </a:solidFill>
            </a:endParaRPr>
          </a:p>
        </p:txBody>
      </p:sp>
      <p:grpSp>
        <p:nvGrpSpPr>
          <p:cNvPr id="9" name="Group 8"/>
          <p:cNvGrpSpPr/>
          <p:nvPr/>
        </p:nvGrpSpPr>
        <p:grpSpPr>
          <a:xfrm>
            <a:off x="266699" y="647383"/>
            <a:ext cx="8534400" cy="4555703"/>
            <a:chOff x="431717" y="1524000"/>
            <a:chExt cx="8287740" cy="4555703"/>
          </a:xfrm>
        </p:grpSpPr>
        <p:sp>
          <p:nvSpPr>
            <p:cNvPr id="10" name="Notched Right Arrow 9"/>
            <p:cNvSpPr/>
            <p:nvPr/>
          </p:nvSpPr>
          <p:spPr>
            <a:xfrm>
              <a:off x="489857" y="2895602"/>
              <a:ext cx="8229600" cy="1810385"/>
            </a:xfrm>
            <a:prstGeom prst="notchedRightArrow">
              <a:avLst/>
            </a:prstGeom>
            <a:solidFill>
              <a:srgbClr val="77B80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431717" y="1524000"/>
              <a:ext cx="2676930" cy="1810385"/>
            </a:xfrm>
            <a:custGeom>
              <a:avLst/>
              <a:gdLst>
                <a:gd name="connsiteX0" fmla="*/ 0 w 2211216"/>
                <a:gd name="connsiteY0" fmla="*/ 0 h 1810385"/>
                <a:gd name="connsiteX1" fmla="*/ 2211216 w 2211216"/>
                <a:gd name="connsiteY1" fmla="*/ 0 h 1810385"/>
                <a:gd name="connsiteX2" fmla="*/ 2211216 w 2211216"/>
                <a:gd name="connsiteY2" fmla="*/ 1810385 h 1810385"/>
                <a:gd name="connsiteX3" fmla="*/ 0 w 2211216"/>
                <a:gd name="connsiteY3" fmla="*/ 1810385 h 1810385"/>
                <a:gd name="connsiteX4" fmla="*/ 0 w 2211216"/>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216" h="1810385">
                  <a:moveTo>
                    <a:pt x="0" y="0"/>
                  </a:moveTo>
                  <a:lnTo>
                    <a:pt x="2211216" y="0"/>
                  </a:lnTo>
                  <a:lnTo>
                    <a:pt x="2211216" y="1810385"/>
                  </a:lnTo>
                  <a:lnTo>
                    <a:pt x="0" y="18103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lvl="0" algn="ctr" defTabSz="622300">
                <a:spcBef>
                  <a:spcPct val="0"/>
                </a:spcBef>
                <a:spcAft>
                  <a:spcPct val="35000"/>
                </a:spcAft>
              </a:pPr>
              <a:r>
                <a:rPr lang="en-US" sz="1400" kern="1200" dirty="0" smtClean="0"/>
                <a:t>Joint Subcommittee on VPI Reform</a:t>
              </a:r>
            </a:p>
            <a:p>
              <a:pPr lvl="0" algn="ctr" defTabSz="622300">
                <a:spcBef>
                  <a:spcPct val="0"/>
                </a:spcBef>
                <a:spcAft>
                  <a:spcPct val="35000"/>
                </a:spcAft>
              </a:pPr>
              <a:r>
                <a:rPr lang="en-US" sz="1400" kern="1200" dirty="0" smtClean="0"/>
                <a:t>VPI+ Grant</a:t>
              </a:r>
              <a:endParaRPr lang="en-US" sz="1400" kern="1200" dirty="0"/>
            </a:p>
          </p:txBody>
        </p:sp>
        <p:sp>
          <p:nvSpPr>
            <p:cNvPr id="12" name="Oval 11"/>
            <p:cNvSpPr/>
            <p:nvPr/>
          </p:nvSpPr>
          <p:spPr>
            <a:xfrm>
              <a:off x="1370891" y="3560683"/>
              <a:ext cx="452596" cy="452596"/>
            </a:xfrm>
            <a:prstGeom prst="ellipse">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2190161" y="4269318"/>
              <a:ext cx="2569620" cy="1810385"/>
            </a:xfrm>
            <a:custGeom>
              <a:avLst/>
              <a:gdLst>
                <a:gd name="connsiteX0" fmla="*/ 0 w 1631268"/>
                <a:gd name="connsiteY0" fmla="*/ 0 h 1810385"/>
                <a:gd name="connsiteX1" fmla="*/ 1631268 w 1631268"/>
                <a:gd name="connsiteY1" fmla="*/ 0 h 1810385"/>
                <a:gd name="connsiteX2" fmla="*/ 1631268 w 1631268"/>
                <a:gd name="connsiteY2" fmla="*/ 1810385 h 1810385"/>
                <a:gd name="connsiteX3" fmla="*/ 0 w 1631268"/>
                <a:gd name="connsiteY3" fmla="*/ 1810385 h 1810385"/>
                <a:gd name="connsiteX4" fmla="*/ 0 w 1631268"/>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1268" h="1810385">
                  <a:moveTo>
                    <a:pt x="0" y="0"/>
                  </a:moveTo>
                  <a:lnTo>
                    <a:pt x="1631268" y="0"/>
                  </a:lnTo>
                  <a:lnTo>
                    <a:pt x="1631268" y="1810385"/>
                  </a:lnTo>
                  <a:lnTo>
                    <a:pt x="0" y="18103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kern="1200" dirty="0" smtClean="0"/>
                <a:t>School Readiness Committee</a:t>
              </a:r>
            </a:p>
            <a:p>
              <a:pPr lvl="0" algn="ctr" defTabSz="622300">
                <a:lnSpc>
                  <a:spcPct val="90000"/>
                </a:lnSpc>
                <a:spcBef>
                  <a:spcPct val="0"/>
                </a:spcBef>
                <a:spcAft>
                  <a:spcPct val="35000"/>
                </a:spcAft>
              </a:pPr>
              <a:r>
                <a:rPr lang="en-US" sz="1400" kern="1200" dirty="0" smtClean="0"/>
                <a:t>Mixed-Delivery Grants</a:t>
              </a:r>
            </a:p>
            <a:p>
              <a:pPr lvl="0" algn="ctr" defTabSz="622300">
                <a:lnSpc>
                  <a:spcPct val="90000"/>
                </a:lnSpc>
                <a:spcBef>
                  <a:spcPct val="0"/>
                </a:spcBef>
                <a:spcAft>
                  <a:spcPct val="35000"/>
                </a:spcAft>
              </a:pPr>
              <a:r>
                <a:rPr lang="en-US" sz="1400" kern="1200" dirty="0" smtClean="0"/>
                <a:t>Project Pathfinders Scholarships</a:t>
              </a:r>
              <a:endParaRPr lang="en-US" sz="1400" kern="1200" dirty="0"/>
            </a:p>
          </p:txBody>
        </p:sp>
        <p:sp>
          <p:nvSpPr>
            <p:cNvPr id="14" name="Oval 13"/>
            <p:cNvSpPr/>
            <p:nvPr/>
          </p:nvSpPr>
          <p:spPr>
            <a:xfrm>
              <a:off x="2363293" y="3535360"/>
              <a:ext cx="452596" cy="452596"/>
            </a:xfrm>
            <a:prstGeom prst="ellipse">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Freeform 14"/>
            <p:cNvSpPr/>
            <p:nvPr/>
          </p:nvSpPr>
          <p:spPr>
            <a:xfrm>
              <a:off x="3836401" y="1524000"/>
              <a:ext cx="613000" cy="1810385"/>
            </a:xfrm>
            <a:custGeom>
              <a:avLst/>
              <a:gdLst>
                <a:gd name="connsiteX0" fmla="*/ 0 w 613000"/>
                <a:gd name="connsiteY0" fmla="*/ 0 h 1810385"/>
                <a:gd name="connsiteX1" fmla="*/ 613000 w 613000"/>
                <a:gd name="connsiteY1" fmla="*/ 0 h 1810385"/>
                <a:gd name="connsiteX2" fmla="*/ 613000 w 613000"/>
                <a:gd name="connsiteY2" fmla="*/ 1810385 h 1810385"/>
                <a:gd name="connsiteX3" fmla="*/ 0 w 613000"/>
                <a:gd name="connsiteY3" fmla="*/ 1810385 h 1810385"/>
                <a:gd name="connsiteX4" fmla="*/ 0 w 613000"/>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000" h="1810385">
                  <a:moveTo>
                    <a:pt x="0" y="0"/>
                  </a:moveTo>
                  <a:lnTo>
                    <a:pt x="613000" y="0"/>
                  </a:lnTo>
                  <a:lnTo>
                    <a:pt x="613000" y="1810385"/>
                  </a:lnTo>
                  <a:lnTo>
                    <a:pt x="0" y="18103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endParaRPr lang="en-US" sz="1600" kern="1200" dirty="0"/>
            </a:p>
          </p:txBody>
        </p:sp>
        <p:sp>
          <p:nvSpPr>
            <p:cNvPr id="16" name="Oval 15"/>
            <p:cNvSpPr/>
            <p:nvPr/>
          </p:nvSpPr>
          <p:spPr>
            <a:xfrm>
              <a:off x="3231231" y="3617040"/>
              <a:ext cx="452596" cy="452596"/>
            </a:xfrm>
            <a:prstGeom prst="ellipse">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Freeform 16"/>
            <p:cNvSpPr/>
            <p:nvPr/>
          </p:nvSpPr>
          <p:spPr>
            <a:xfrm>
              <a:off x="5039016" y="4239577"/>
              <a:ext cx="613000" cy="1810385"/>
            </a:xfrm>
            <a:custGeom>
              <a:avLst/>
              <a:gdLst>
                <a:gd name="connsiteX0" fmla="*/ 0 w 613000"/>
                <a:gd name="connsiteY0" fmla="*/ 0 h 1810385"/>
                <a:gd name="connsiteX1" fmla="*/ 613000 w 613000"/>
                <a:gd name="connsiteY1" fmla="*/ 0 h 1810385"/>
                <a:gd name="connsiteX2" fmla="*/ 613000 w 613000"/>
                <a:gd name="connsiteY2" fmla="*/ 1810385 h 1810385"/>
                <a:gd name="connsiteX3" fmla="*/ 0 w 613000"/>
                <a:gd name="connsiteY3" fmla="*/ 1810385 h 1810385"/>
                <a:gd name="connsiteX4" fmla="*/ 0 w 613000"/>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000" h="1810385">
                  <a:moveTo>
                    <a:pt x="0" y="0"/>
                  </a:moveTo>
                  <a:lnTo>
                    <a:pt x="613000" y="0"/>
                  </a:lnTo>
                  <a:lnTo>
                    <a:pt x="613000" y="1810385"/>
                  </a:lnTo>
                  <a:lnTo>
                    <a:pt x="0" y="18103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5168" tIns="455168" rIns="455168" bIns="455168" numCol="1" spcCol="1270" anchor="t" anchorCtr="0">
              <a:noAutofit/>
            </a:bodyPr>
            <a:lstStyle/>
            <a:p>
              <a:pPr lvl="0" algn="ctr" defTabSz="2844800">
                <a:lnSpc>
                  <a:spcPct val="90000"/>
                </a:lnSpc>
                <a:spcBef>
                  <a:spcPct val="0"/>
                </a:spcBef>
                <a:spcAft>
                  <a:spcPct val="35000"/>
                </a:spcAft>
              </a:pPr>
              <a:endParaRPr lang="en-US" sz="6400" kern="1200"/>
            </a:p>
          </p:txBody>
        </p:sp>
        <p:sp>
          <p:nvSpPr>
            <p:cNvPr id="18" name="Oval 17"/>
            <p:cNvSpPr/>
            <p:nvPr/>
          </p:nvSpPr>
          <p:spPr>
            <a:xfrm>
              <a:off x="4551378" y="3617040"/>
              <a:ext cx="452596" cy="452596"/>
            </a:xfrm>
            <a:prstGeom prst="ellipse">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5556003" y="3306758"/>
              <a:ext cx="2212105" cy="1810385"/>
            </a:xfrm>
            <a:custGeom>
              <a:avLst/>
              <a:gdLst>
                <a:gd name="connsiteX0" fmla="*/ 0 w 2212105"/>
                <a:gd name="connsiteY0" fmla="*/ 0 h 1810385"/>
                <a:gd name="connsiteX1" fmla="*/ 2212105 w 2212105"/>
                <a:gd name="connsiteY1" fmla="*/ 0 h 1810385"/>
                <a:gd name="connsiteX2" fmla="*/ 2212105 w 2212105"/>
                <a:gd name="connsiteY2" fmla="*/ 1810385 h 1810385"/>
                <a:gd name="connsiteX3" fmla="*/ 0 w 2212105"/>
                <a:gd name="connsiteY3" fmla="*/ 1810385 h 1810385"/>
                <a:gd name="connsiteX4" fmla="*/ 0 w 2212105"/>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2105" h="1810385">
                  <a:moveTo>
                    <a:pt x="0" y="0"/>
                  </a:moveTo>
                  <a:lnTo>
                    <a:pt x="2212105" y="0"/>
                  </a:lnTo>
                  <a:lnTo>
                    <a:pt x="2212105" y="1810385"/>
                  </a:lnTo>
                  <a:lnTo>
                    <a:pt x="0" y="18103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kern="1200" dirty="0" smtClean="0"/>
                <a:t>Early Childhood Success Act Introduced</a:t>
              </a:r>
            </a:p>
            <a:p>
              <a:pPr lvl="0" algn="ctr" defTabSz="622300">
                <a:lnSpc>
                  <a:spcPct val="90000"/>
                </a:lnSpc>
                <a:spcBef>
                  <a:spcPct val="0"/>
                </a:spcBef>
                <a:spcAft>
                  <a:spcPct val="35000"/>
                </a:spcAft>
              </a:pPr>
              <a:r>
                <a:rPr lang="en-US" sz="1400" kern="1200" dirty="0" smtClean="0"/>
                <a:t>PDG B-5 Grant</a:t>
              </a:r>
              <a:endParaRPr lang="en-US" sz="1400" kern="1200" dirty="0"/>
            </a:p>
          </p:txBody>
        </p:sp>
        <p:sp>
          <p:nvSpPr>
            <p:cNvPr id="20" name="Oval 19"/>
            <p:cNvSpPr/>
            <p:nvPr/>
          </p:nvSpPr>
          <p:spPr>
            <a:xfrm>
              <a:off x="6562421" y="3560683"/>
              <a:ext cx="452596" cy="452596"/>
            </a:xfrm>
            <a:prstGeom prst="ellipse">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grpSp>
      <p:sp>
        <p:nvSpPr>
          <p:cNvPr id="6" name="TextBox 5"/>
          <p:cNvSpPr txBox="1"/>
          <p:nvPr/>
        </p:nvSpPr>
        <p:spPr>
          <a:xfrm>
            <a:off x="1240377" y="2766560"/>
            <a:ext cx="838200" cy="369332"/>
          </a:xfrm>
          <a:prstGeom prst="rect">
            <a:avLst/>
          </a:prstGeom>
          <a:noFill/>
        </p:spPr>
        <p:txBody>
          <a:bodyPr wrap="square" rtlCol="0">
            <a:spAutoFit/>
          </a:bodyPr>
          <a:lstStyle/>
          <a:p>
            <a:pPr algn="ctr"/>
            <a:r>
              <a:rPr lang="en-US" b="1" dirty="0" smtClean="0"/>
              <a:t>2015</a:t>
            </a:r>
            <a:endParaRPr lang="en-US" b="1" dirty="0"/>
          </a:p>
        </p:txBody>
      </p:sp>
      <p:sp>
        <p:nvSpPr>
          <p:cNvPr id="8" name="TextBox 7"/>
          <p:cNvSpPr txBox="1"/>
          <p:nvPr/>
        </p:nvSpPr>
        <p:spPr>
          <a:xfrm>
            <a:off x="6369857" y="2751455"/>
            <a:ext cx="685800" cy="369332"/>
          </a:xfrm>
          <a:prstGeom prst="rect">
            <a:avLst/>
          </a:prstGeom>
          <a:noFill/>
        </p:spPr>
        <p:txBody>
          <a:bodyPr wrap="square" rtlCol="0">
            <a:spAutoFit/>
          </a:bodyPr>
          <a:lstStyle/>
          <a:p>
            <a:r>
              <a:rPr lang="en-US" b="1" dirty="0" smtClean="0"/>
              <a:t>2019</a:t>
            </a:r>
            <a:endParaRPr lang="en-US" b="1" dirty="0"/>
          </a:p>
        </p:txBody>
      </p:sp>
      <p:sp>
        <p:nvSpPr>
          <p:cNvPr id="22" name="TextBox 21"/>
          <p:cNvSpPr txBox="1"/>
          <p:nvPr/>
        </p:nvSpPr>
        <p:spPr>
          <a:xfrm>
            <a:off x="3687477" y="1552575"/>
            <a:ext cx="2868988" cy="892552"/>
          </a:xfrm>
          <a:prstGeom prst="rect">
            <a:avLst/>
          </a:prstGeom>
          <a:noFill/>
        </p:spPr>
        <p:txBody>
          <a:bodyPr wrap="square" rtlCol="0">
            <a:spAutoFit/>
          </a:bodyPr>
          <a:lstStyle/>
          <a:p>
            <a:pPr algn="ctr">
              <a:spcAft>
                <a:spcPts val="588"/>
              </a:spcAft>
            </a:pPr>
            <a:r>
              <a:rPr lang="en-US" sz="1400" dirty="0" smtClean="0"/>
              <a:t>Virginia Quality Launched </a:t>
            </a:r>
            <a:r>
              <a:rPr lang="en-US" sz="1400" dirty="0"/>
              <a:t>S</a:t>
            </a:r>
            <a:r>
              <a:rPr lang="en-US" sz="1400" dirty="0" smtClean="0"/>
              <a:t>tatewide</a:t>
            </a:r>
          </a:p>
          <a:p>
            <a:pPr algn="ctr">
              <a:spcAft>
                <a:spcPts val="588"/>
              </a:spcAft>
            </a:pPr>
            <a:r>
              <a:rPr lang="en-US" sz="1400" dirty="0" smtClean="0"/>
              <a:t>Chief School Readiness Officer</a:t>
            </a:r>
          </a:p>
          <a:p>
            <a:pPr algn="ctr">
              <a:spcAft>
                <a:spcPts val="588"/>
              </a:spcAft>
            </a:pPr>
            <a:r>
              <a:rPr lang="en-US" sz="1400" dirty="0" smtClean="0"/>
              <a:t>EC Articulation Pathways Established</a:t>
            </a:r>
            <a:endParaRPr lang="en-US" sz="1400" dirty="0"/>
          </a:p>
        </p:txBody>
      </p:sp>
      <p:sp>
        <p:nvSpPr>
          <p:cNvPr id="23" name="TextBox 22"/>
          <p:cNvSpPr txBox="1"/>
          <p:nvPr/>
        </p:nvSpPr>
        <p:spPr>
          <a:xfrm>
            <a:off x="609600" y="5142077"/>
            <a:ext cx="7848599" cy="954107"/>
          </a:xfrm>
          <a:prstGeom prst="rect">
            <a:avLst/>
          </a:prstGeom>
          <a:noFill/>
          <a:ln w="57150">
            <a:solidFill>
              <a:schemeClr val="tx1"/>
            </a:solidFill>
          </a:ln>
        </p:spPr>
        <p:txBody>
          <a:bodyPr wrap="square" rtlCol="0">
            <a:spAutoFit/>
          </a:bodyPr>
          <a:lstStyle/>
          <a:p>
            <a:pPr marL="285750" indent="-285750">
              <a:buFont typeface="Arial" panose="020B0604020202020204" pitchFamily="34" charset="0"/>
              <a:buChar char="•"/>
            </a:pPr>
            <a:r>
              <a:rPr lang="en-US" sz="1400" b="1" dirty="0" smtClean="0">
                <a:solidFill>
                  <a:srgbClr val="77B800"/>
                </a:solidFill>
              </a:rPr>
              <a:t>Local Systems Building</a:t>
            </a:r>
            <a:r>
              <a:rPr lang="en-US" sz="1400" dirty="0" smtClean="0"/>
              <a:t>: Smart Beginnings; Mixed Delivery; PDG B-5 </a:t>
            </a:r>
          </a:p>
          <a:p>
            <a:pPr marL="285750" indent="-285750">
              <a:buFont typeface="Arial" panose="020B0604020202020204" pitchFamily="34" charset="0"/>
              <a:buChar char="•"/>
            </a:pPr>
            <a:r>
              <a:rPr lang="en-US" sz="1400" b="1" dirty="0" smtClean="0">
                <a:solidFill>
                  <a:srgbClr val="77B800"/>
                </a:solidFill>
              </a:rPr>
              <a:t>Financing:</a:t>
            </a:r>
            <a:r>
              <a:rPr lang="en-US" sz="1400" dirty="0" smtClean="0"/>
              <a:t> Children’s Budget; Fiscal Mapping; Integrated Financing Workgroup</a:t>
            </a:r>
          </a:p>
          <a:p>
            <a:pPr marL="285750" indent="-285750">
              <a:buFont typeface="Arial" panose="020B0604020202020204" pitchFamily="34" charset="0"/>
              <a:buChar char="•"/>
            </a:pPr>
            <a:r>
              <a:rPr lang="en-US" sz="1400" b="1" dirty="0" smtClean="0">
                <a:solidFill>
                  <a:srgbClr val="77B800"/>
                </a:solidFill>
              </a:rPr>
              <a:t>Data:</a:t>
            </a:r>
            <a:r>
              <a:rPr lang="en-US" sz="1400" dirty="0" smtClean="0"/>
              <a:t> </a:t>
            </a:r>
            <a:r>
              <a:rPr lang="en-US" sz="1400" dirty="0"/>
              <a:t> School Readiness Report </a:t>
            </a:r>
            <a:r>
              <a:rPr lang="en-US" sz="1400" dirty="0" smtClean="0"/>
              <a:t>Card; ECIDS/VLDS Workgroups; Data Capacity Toolkit and Grants </a:t>
            </a:r>
          </a:p>
          <a:p>
            <a:pPr marL="285750" indent="-285750">
              <a:buFont typeface="Arial" panose="020B0604020202020204" pitchFamily="34" charset="0"/>
              <a:buChar char="•"/>
            </a:pPr>
            <a:r>
              <a:rPr lang="en-US" sz="1400" b="1" dirty="0" smtClean="0">
                <a:solidFill>
                  <a:srgbClr val="77B800"/>
                </a:solidFill>
              </a:rPr>
              <a:t>Workforce</a:t>
            </a:r>
            <a:r>
              <a:rPr lang="en-US" sz="1400" dirty="0" smtClean="0"/>
              <a:t>: EC Workforce Survey; EC Articulation Group; Pathfinders; Registered Apprenticeships</a:t>
            </a:r>
            <a:endParaRPr lang="en-US" sz="1400" dirty="0"/>
          </a:p>
        </p:txBody>
      </p:sp>
    </p:spTree>
    <p:extLst>
      <p:ext uri="{BB962C8B-B14F-4D97-AF65-F5344CB8AC3E}">
        <p14:creationId xmlns:p14="http://schemas.microsoft.com/office/powerpoint/2010/main" val="3487909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&amp; Promise in ECE</a:t>
            </a:r>
            <a:endParaRPr lang="en-US" dirty="0"/>
          </a:p>
        </p:txBody>
      </p:sp>
      <p:sp>
        <p:nvSpPr>
          <p:cNvPr id="3" name="Content Placeholder 2"/>
          <p:cNvSpPr>
            <a:spLocks noGrp="1"/>
          </p:cNvSpPr>
          <p:nvPr>
            <p:ph idx="1"/>
          </p:nvPr>
        </p:nvSpPr>
        <p:spPr>
          <a:xfrm>
            <a:off x="457200" y="1447800"/>
            <a:ext cx="8229600" cy="5029200"/>
          </a:xfrm>
        </p:spPr>
        <p:txBody>
          <a:bodyPr>
            <a:normAutofit lnSpcReduction="10000"/>
          </a:bodyPr>
          <a:lstStyle/>
          <a:p>
            <a:r>
              <a:rPr lang="en-US" sz="2800" dirty="0" smtClean="0"/>
              <a:t>Integrate insights from Mixed Delivery, VPI+, JLARC report, etc. into state’s early childhood decisions and investments </a:t>
            </a:r>
          </a:p>
          <a:p>
            <a:r>
              <a:rPr lang="en-US" sz="2800" dirty="0" smtClean="0"/>
              <a:t>Continue to refine system for supporting a talented early education workforce</a:t>
            </a:r>
          </a:p>
          <a:p>
            <a:r>
              <a:rPr lang="en-US" sz="2800" dirty="0" smtClean="0"/>
              <a:t>Consider integrated financing strategies that promote stable, quality services for 0-5 </a:t>
            </a:r>
          </a:p>
          <a:p>
            <a:r>
              <a:rPr lang="en-US" sz="2800" dirty="0" smtClean="0"/>
              <a:t>Incentivize </a:t>
            </a:r>
            <a:r>
              <a:rPr lang="en-US" sz="2800" dirty="0"/>
              <a:t>and sustain </a:t>
            </a:r>
            <a:r>
              <a:rPr lang="en-US" sz="2800" dirty="0" smtClean="0"/>
              <a:t>quality for 0-5 without diminishing access</a:t>
            </a:r>
          </a:p>
          <a:p>
            <a:r>
              <a:rPr lang="en-US" sz="2800" dirty="0" smtClean="0"/>
              <a:t>Support and nurture local level innovation and leadership</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dirty="0"/>
              <a:t>7</a:t>
            </a:r>
          </a:p>
        </p:txBody>
      </p:sp>
    </p:spTree>
    <p:extLst>
      <p:ext uri="{BB962C8B-B14F-4D97-AF65-F5344CB8AC3E}">
        <p14:creationId xmlns:p14="http://schemas.microsoft.com/office/powerpoint/2010/main" val="4064805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806" y="288925"/>
            <a:ext cx="8229600" cy="1143000"/>
          </a:xfrm>
        </p:spPr>
        <p:txBody>
          <a:bodyPr/>
          <a:lstStyle/>
          <a:p>
            <a:r>
              <a:rPr lang="en-US" dirty="0" smtClean="0"/>
              <a:t>Lessons Learned: ECE</a:t>
            </a:r>
            <a:endParaRPr lang="en-US" dirty="0"/>
          </a:p>
        </p:txBody>
      </p:sp>
      <p:sp>
        <p:nvSpPr>
          <p:cNvPr id="3" name="Content Placeholder 2"/>
          <p:cNvSpPr>
            <a:spLocks noGrp="1"/>
          </p:cNvSpPr>
          <p:nvPr>
            <p:ph idx="1"/>
          </p:nvPr>
        </p:nvSpPr>
        <p:spPr/>
        <p:txBody>
          <a:bodyPr>
            <a:normAutofit fontScale="92500" lnSpcReduction="10000"/>
          </a:bodyPr>
          <a:lstStyle/>
          <a:p>
            <a:r>
              <a:rPr lang="en-US" sz="3000" dirty="0" smtClean="0"/>
              <a:t>Feasibility of locally-driven mixed-delivery systems; barriers remaining</a:t>
            </a:r>
          </a:p>
          <a:p>
            <a:pPr lvl="0"/>
            <a:r>
              <a:rPr lang="en-US" sz="3000" dirty="0" smtClean="0"/>
              <a:t>Importance of pathway for affordable  </a:t>
            </a:r>
            <a:r>
              <a:rPr lang="en-US" sz="3000" dirty="0"/>
              <a:t>credentials and </a:t>
            </a:r>
            <a:r>
              <a:rPr lang="en-US" sz="3000" dirty="0" smtClean="0"/>
              <a:t>strategies </a:t>
            </a:r>
            <a:r>
              <a:rPr lang="en-US" sz="3000" dirty="0"/>
              <a:t>that </a:t>
            </a:r>
            <a:r>
              <a:rPr lang="en-US" sz="3000" dirty="0" smtClean="0"/>
              <a:t>support talented early educators</a:t>
            </a:r>
          </a:p>
          <a:p>
            <a:pPr lvl="0"/>
            <a:r>
              <a:rPr lang="en-US" sz="3000" dirty="0" smtClean="0"/>
              <a:t>Complexity of families</a:t>
            </a:r>
            <a:r>
              <a:rPr lang="en-US" sz="3000" dirty="0"/>
              <a:t>’ access to </a:t>
            </a:r>
            <a:r>
              <a:rPr lang="en-US" sz="3000" dirty="0" smtClean="0"/>
              <a:t>affordable quality </a:t>
            </a:r>
            <a:r>
              <a:rPr lang="en-US" sz="3000" dirty="0"/>
              <a:t>early childhood </a:t>
            </a:r>
            <a:r>
              <a:rPr lang="en-US" sz="3000" dirty="0" smtClean="0"/>
              <a:t>education</a:t>
            </a:r>
          </a:p>
          <a:p>
            <a:pPr lvl="0"/>
            <a:r>
              <a:rPr lang="en-US" sz="3000" dirty="0" smtClean="0"/>
              <a:t>Critical need for addressing efficiency of ECE systems and financing </a:t>
            </a:r>
          </a:p>
          <a:p>
            <a:pPr lvl="0"/>
            <a:r>
              <a:rPr lang="en-US" sz="3000" dirty="0" smtClean="0"/>
              <a:t>Three legged stool of quality, access, and affordability</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79CB23E2-73C5-49E7-A05C-641B76392BD9}" type="slidenum">
              <a:rPr lang="en-US" smtClean="0"/>
              <a:pPr/>
              <a:t>6</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84123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Insufficiencies, Inefficiencies, Inequities</a:t>
            </a:r>
            <a:endParaRPr lang="en-US" dirty="0"/>
          </a:p>
        </p:txBody>
      </p:sp>
      <p:sp>
        <p:nvSpPr>
          <p:cNvPr id="3" name="Content Placeholder 2"/>
          <p:cNvSpPr>
            <a:spLocks noGrp="1"/>
          </p:cNvSpPr>
          <p:nvPr>
            <p:ph idx="1"/>
          </p:nvPr>
        </p:nvSpPr>
        <p:spPr/>
        <p:txBody>
          <a:bodyPr>
            <a:normAutofit fontScale="92500" lnSpcReduction="20000"/>
          </a:bodyPr>
          <a:lstStyle/>
          <a:p>
            <a:pPr marL="285750" lvl="0" indent="-285750">
              <a:lnSpc>
                <a:spcPct val="150000"/>
              </a:lnSpc>
              <a:spcBef>
                <a:spcPts val="0"/>
              </a:spcBef>
              <a:defRPr/>
            </a:pPr>
            <a:r>
              <a:rPr lang="en-US" sz="2400" dirty="0" smtClean="0">
                <a:solidFill>
                  <a:schemeClr val="accent1">
                    <a:lumMod val="50000"/>
                  </a:schemeClr>
                </a:solidFill>
              </a:rPr>
              <a:t>EC </a:t>
            </a:r>
            <a:r>
              <a:rPr lang="en-US" sz="2400" dirty="0">
                <a:solidFill>
                  <a:schemeClr val="accent1">
                    <a:lumMod val="50000"/>
                  </a:schemeClr>
                </a:solidFill>
              </a:rPr>
              <a:t>financing is fragmented and inefficient</a:t>
            </a:r>
          </a:p>
          <a:p>
            <a:pPr marL="285750" lvl="0" indent="-285750">
              <a:lnSpc>
                <a:spcPct val="150000"/>
              </a:lnSpc>
              <a:spcBef>
                <a:spcPts val="0"/>
              </a:spcBef>
              <a:defRPr/>
            </a:pPr>
            <a:r>
              <a:rPr lang="en-US" sz="2400" dirty="0" smtClean="0">
                <a:solidFill>
                  <a:schemeClr val="accent1">
                    <a:lumMod val="50000"/>
                  </a:schemeClr>
                </a:solidFill>
              </a:rPr>
              <a:t>EC </a:t>
            </a:r>
            <a:r>
              <a:rPr lang="en-US" sz="2400" dirty="0">
                <a:solidFill>
                  <a:schemeClr val="accent1">
                    <a:lumMod val="50000"/>
                  </a:schemeClr>
                </a:solidFill>
              </a:rPr>
              <a:t>programs have varying eligibility criteria, requirements, and standards and are spread across agencies, sectors, and service </a:t>
            </a:r>
            <a:r>
              <a:rPr lang="en-US" sz="2400" dirty="0" smtClean="0">
                <a:solidFill>
                  <a:schemeClr val="accent1">
                    <a:lumMod val="50000"/>
                  </a:schemeClr>
                </a:solidFill>
              </a:rPr>
              <a:t>systems</a:t>
            </a:r>
          </a:p>
          <a:p>
            <a:pPr marL="285750" lvl="0" indent="-285750">
              <a:lnSpc>
                <a:spcPct val="150000"/>
              </a:lnSpc>
              <a:spcBef>
                <a:spcPts val="0"/>
              </a:spcBef>
              <a:defRPr/>
            </a:pPr>
            <a:r>
              <a:rPr lang="en-US" sz="2400" dirty="0" smtClean="0">
                <a:solidFill>
                  <a:schemeClr val="accent1">
                    <a:lumMod val="50000"/>
                  </a:schemeClr>
                </a:solidFill>
              </a:rPr>
              <a:t>At risk families/children do not have equitable access to quality service options</a:t>
            </a:r>
          </a:p>
          <a:p>
            <a:pPr marL="285750" lvl="0" indent="-285750">
              <a:lnSpc>
                <a:spcPct val="150000"/>
              </a:lnSpc>
              <a:spcBef>
                <a:spcPts val="0"/>
              </a:spcBef>
              <a:defRPr/>
            </a:pPr>
            <a:r>
              <a:rPr lang="en-US" sz="2400" dirty="0" smtClean="0">
                <a:solidFill>
                  <a:schemeClr val="accent1">
                    <a:lumMod val="50000"/>
                  </a:schemeClr>
                </a:solidFill>
              </a:rPr>
              <a:t>Many communities in VA are child care deserts</a:t>
            </a:r>
          </a:p>
          <a:p>
            <a:pPr marL="285750" lvl="0" indent="-285750">
              <a:lnSpc>
                <a:spcPct val="150000"/>
              </a:lnSpc>
              <a:spcBef>
                <a:spcPts val="0"/>
              </a:spcBef>
              <a:defRPr/>
            </a:pPr>
            <a:r>
              <a:rPr lang="en-US" sz="2400" dirty="0" smtClean="0">
                <a:solidFill>
                  <a:schemeClr val="accent1">
                    <a:lumMod val="50000"/>
                  </a:schemeClr>
                </a:solidFill>
              </a:rPr>
              <a:t>Many EC professionals are low-income</a:t>
            </a:r>
            <a:endParaRPr lang="en-US" sz="2400" dirty="0">
              <a:solidFill>
                <a:schemeClr val="accent1">
                  <a:lumMod val="50000"/>
                </a:schemeClr>
              </a:solidFill>
            </a:endParaRPr>
          </a:p>
          <a:p>
            <a:pPr marL="285750" lvl="0" indent="-285750">
              <a:lnSpc>
                <a:spcPct val="150000"/>
              </a:lnSpc>
              <a:spcBef>
                <a:spcPts val="0"/>
              </a:spcBef>
              <a:defRPr/>
            </a:pPr>
            <a:r>
              <a:rPr lang="en-US" sz="2400" dirty="0" smtClean="0">
                <a:solidFill>
                  <a:schemeClr val="accent1">
                    <a:lumMod val="50000"/>
                  </a:schemeClr>
                </a:solidFill>
              </a:rPr>
              <a:t>Data </a:t>
            </a:r>
            <a:r>
              <a:rPr lang="en-US" sz="2400" dirty="0">
                <a:solidFill>
                  <a:schemeClr val="accent1">
                    <a:lumMod val="50000"/>
                  </a:schemeClr>
                </a:solidFill>
              </a:rPr>
              <a:t>systems do not fully capture the information needed to guide decision making and investment</a:t>
            </a:r>
            <a:endParaRPr lang="en-US" sz="2400" b="1" i="1" dirty="0">
              <a:solidFill>
                <a:schemeClr val="accent1">
                  <a:lumMod val="50000"/>
                </a:schemeClr>
              </a:solidFill>
            </a:endParaRP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dirty="0" smtClean="0"/>
              <a:t>3</a:t>
            </a:r>
            <a:endParaRPr lang="en-US" dirty="0"/>
          </a:p>
        </p:txBody>
      </p:sp>
    </p:spTree>
    <p:extLst>
      <p:ext uri="{BB962C8B-B14F-4D97-AF65-F5344CB8AC3E}">
        <p14:creationId xmlns:p14="http://schemas.microsoft.com/office/powerpoint/2010/main" val="1397368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for Early Childhood in VA</a:t>
            </a:r>
            <a:endParaRPr lang="en-US" dirty="0"/>
          </a:p>
        </p:txBody>
      </p:sp>
      <p:sp>
        <p:nvSpPr>
          <p:cNvPr id="3" name="Content Placeholder 2"/>
          <p:cNvSpPr>
            <a:spLocks noGrp="1"/>
          </p:cNvSpPr>
          <p:nvPr>
            <p:ph idx="1"/>
          </p:nvPr>
        </p:nvSpPr>
        <p:spPr>
          <a:xfrm>
            <a:off x="228600" y="1600201"/>
            <a:ext cx="6400800" cy="2667000"/>
          </a:xfrm>
        </p:spPr>
        <p:txBody>
          <a:bodyPr/>
          <a:lstStyle/>
          <a:p>
            <a:r>
              <a:rPr lang="en-US" dirty="0" smtClean="0"/>
              <a:t>Early Childhood Success Act</a:t>
            </a:r>
          </a:p>
          <a:p>
            <a:pPr lvl="1"/>
            <a:r>
              <a:rPr lang="en-US" dirty="0" smtClean="0"/>
              <a:t>Bi-partisan sponsors &amp; support</a:t>
            </a:r>
          </a:p>
          <a:p>
            <a:pPr marL="457200" lvl="1" indent="0">
              <a:buNone/>
            </a:pPr>
            <a:r>
              <a:rPr lang="en-US" dirty="0" smtClean="0"/>
              <a:t>(Howell/</a:t>
            </a:r>
            <a:r>
              <a:rPr lang="en-US" dirty="0" err="1" smtClean="0"/>
              <a:t>Dunnavant</a:t>
            </a:r>
            <a:r>
              <a:rPr lang="en-US" dirty="0" smtClean="0"/>
              <a:t> and </a:t>
            </a:r>
            <a:r>
              <a:rPr lang="en-US" dirty="0" err="1" smtClean="0"/>
              <a:t>Landes</a:t>
            </a:r>
            <a:r>
              <a:rPr lang="en-US" dirty="0" smtClean="0"/>
              <a:t>/</a:t>
            </a:r>
            <a:r>
              <a:rPr lang="en-US" dirty="0" err="1" smtClean="0"/>
              <a:t>Bulova</a:t>
            </a:r>
            <a:r>
              <a:rPr lang="en-US" dirty="0" smtClean="0"/>
              <a:t>)</a:t>
            </a:r>
          </a:p>
          <a:p>
            <a:pPr lvl="1"/>
            <a:r>
              <a:rPr lang="en-US" dirty="0"/>
              <a:t>Stakeholder Input</a:t>
            </a:r>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0B9F7F4D-BA99-436C-80E9-6E893272CD67}" type="slidenum">
              <a:rPr lang="en-US" smtClean="0"/>
              <a:t>8</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2438400"/>
            <a:ext cx="2339556" cy="3505200"/>
          </a:xfrm>
          <a:prstGeom prst="rect">
            <a:avLst/>
          </a:prstGeom>
        </p:spPr>
      </p:pic>
    </p:spTree>
    <p:extLst>
      <p:ext uri="{BB962C8B-B14F-4D97-AF65-F5344CB8AC3E}">
        <p14:creationId xmlns:p14="http://schemas.microsoft.com/office/powerpoint/2010/main" val="810945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ECSA: Purpose</a:t>
            </a:r>
            <a:endParaRPr lang="en-US" dirty="0"/>
          </a:p>
        </p:txBody>
      </p:sp>
      <p:sp>
        <p:nvSpPr>
          <p:cNvPr id="3" name="Content Placeholder 2"/>
          <p:cNvSpPr>
            <a:spLocks noGrp="1"/>
          </p:cNvSpPr>
          <p:nvPr>
            <p:ph idx="1"/>
          </p:nvPr>
        </p:nvSpPr>
        <p:spPr/>
        <p:txBody>
          <a:bodyPr/>
          <a:lstStyle/>
          <a:p>
            <a:r>
              <a:rPr lang="en-US" dirty="0" smtClean="0"/>
              <a:t>Ensure </a:t>
            </a:r>
            <a:r>
              <a:rPr lang="en-US" b="1" i="1" dirty="0"/>
              <a:t>structure, efficiency and accountability </a:t>
            </a:r>
            <a:r>
              <a:rPr lang="en-US" dirty="0"/>
              <a:t>to the array of early childhood programs and significantly improve outcomes for children ages birth to five in Virginia. </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dirty="0"/>
              <a:t>9</a:t>
            </a:r>
          </a:p>
        </p:txBody>
      </p:sp>
    </p:spTree>
    <p:extLst>
      <p:ext uri="{BB962C8B-B14F-4D97-AF65-F5344CB8AC3E}">
        <p14:creationId xmlns:p14="http://schemas.microsoft.com/office/powerpoint/2010/main" val="2143315987"/>
      </p:ext>
    </p:extLst>
  </p:cSld>
  <p:clrMapOvr>
    <a:masterClrMapping/>
  </p:clrMapOvr>
</p:sld>
</file>

<file path=ppt/theme/theme1.xml><?xml version="1.0" encoding="utf-8"?>
<a:theme xmlns:a="http://schemas.openxmlformats.org/drawingml/2006/main" name="Office Theme">
  <a:themeElements>
    <a:clrScheme name="Custom 5">
      <a:dk1>
        <a:srgbClr val="365585"/>
      </a:dk1>
      <a:lt1>
        <a:sysClr val="window" lastClr="FFFFFF"/>
      </a:lt1>
      <a:dk2>
        <a:srgbClr val="7F7F7F"/>
      </a:dk2>
      <a:lt2>
        <a:srgbClr val="EEECE1"/>
      </a:lt2>
      <a:accent1>
        <a:srgbClr val="5F5F5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B1D7E2B853DC4DB7AC5FD5C6F1128A" ma:contentTypeVersion="24" ma:contentTypeDescription="Create a new document." ma:contentTypeScope="" ma:versionID="34159930f0c0c45511da16c6dc250e26">
  <xsd:schema xmlns:xsd="http://www.w3.org/2001/XMLSchema" xmlns:xs="http://www.w3.org/2001/XMLSchema" xmlns:p="http://schemas.microsoft.com/office/2006/metadata/properties" xmlns:ns2="fe5c2b5e-7129-488b-93b8-64d8ede27373" xmlns:ns3="15e0385b-3fd4-457c-867a-8818e7be27b8" targetNamespace="http://schemas.microsoft.com/office/2006/metadata/properties" ma:root="true" ma:fieldsID="5db0c15e8b8cfcc2191d303647fc5604" ns2:_="" ns3:_="">
    <xsd:import namespace="fe5c2b5e-7129-488b-93b8-64d8ede27373"/>
    <xsd:import namespace="15e0385b-3fd4-457c-867a-8818e7be27b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5c2b5e-7129-488b-93b8-64d8ede27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e0385b-3fd4-457c-867a-8818e7be27b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A7BB7E-0261-485D-9B18-CD01A9219D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5c2b5e-7129-488b-93b8-64d8ede27373"/>
    <ds:schemaRef ds:uri="15e0385b-3fd4-457c-867a-8818e7be27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91B72F-CF66-4595-9A19-3E7EFAB7F2F0}">
  <ds:schemaRefs>
    <ds:schemaRef ds:uri="fe5c2b5e-7129-488b-93b8-64d8ede27373"/>
    <ds:schemaRef ds:uri="15e0385b-3fd4-457c-867a-8818e7be27b8"/>
    <ds:schemaRef ds:uri="http://schemas.microsoft.com/office/2006/documentManagement/types"/>
    <ds:schemaRef ds:uri="http://purl.org/dc/terms/"/>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C417C84E-04BE-4E85-9F71-E0DBDC1EA5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VECF Template 1 2017</Template>
  <TotalTime>6472</TotalTime>
  <Words>4858</Words>
  <Application>Microsoft Office PowerPoint</Application>
  <PresentationFormat>On-screen Show (4:3)</PresentationFormat>
  <Paragraphs>366</Paragraphs>
  <Slides>29</Slides>
  <Notes>29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vt:lpstr>
      <vt:lpstr>Calibri</vt:lpstr>
      <vt:lpstr>Georgia</vt:lpstr>
      <vt:lpstr>Nunito Sans</vt:lpstr>
      <vt:lpstr>Wingdings</vt:lpstr>
      <vt:lpstr>Office Theme</vt:lpstr>
      <vt:lpstr>Presentation</vt:lpstr>
      <vt:lpstr>Head Start Director’s Council</vt:lpstr>
      <vt:lpstr>Goals for Today’s Conversation</vt:lpstr>
      <vt:lpstr>PowerPoint Presentation</vt:lpstr>
      <vt:lpstr>Level Setting</vt:lpstr>
      <vt:lpstr>Progress &amp; Promise in ECE</vt:lpstr>
      <vt:lpstr>Lessons Learned: ECE</vt:lpstr>
      <vt:lpstr>Insufficiencies, Inefficiencies, Inequities</vt:lpstr>
      <vt:lpstr>Vision for Early Childhood in VA</vt:lpstr>
      <vt:lpstr>ECSA: Purpose</vt:lpstr>
      <vt:lpstr>ECSA: Part 1</vt:lpstr>
      <vt:lpstr>ECSA: Part 2</vt:lpstr>
      <vt:lpstr>ECSA: Act II</vt:lpstr>
      <vt:lpstr>How can Head Start engage  with and contribute to ECSA?</vt:lpstr>
      <vt:lpstr>Virginia’s Preschool Development Grant – Birth to Five  (PDG B-5)</vt:lpstr>
      <vt:lpstr>PDG B5 Needs Assessment and Strategic Plan</vt:lpstr>
      <vt:lpstr>Did you know?  Of the roughly half million children under 5 in VA:  67% live in households where all parents are employed. 36% live in low income households statewide. 12% live in rural areas.  More than a third of children 0-5 live in NoVA while  2% live in Southside VA.  19% of children in VA have experienced 2 or more ACEs. </vt:lpstr>
      <vt:lpstr>PDG B5 Impact Work- group</vt:lpstr>
      <vt:lpstr>How can Head Start engage with PDG B5 Impact Workgroup and School Readiness Committee?</vt:lpstr>
      <vt:lpstr>Did you know?  Virginia’s ECCE programs have capacity to serve 372,794 children - about ¾ of VA’s children 0-5:  9% enrolled in public programs 4% in Head Start capacity 87% in private centers and family day home capacity.   Public programs for at-risk children serve only 30% of eligible children – skewed to 4 year olds.</vt:lpstr>
      <vt:lpstr>PDG B5 Role of School Readiness Committee </vt:lpstr>
      <vt:lpstr>PDG B5 Strategic Goal Areas</vt:lpstr>
      <vt:lpstr>PDG B5 Key Action Areas for Pilots</vt:lpstr>
      <vt:lpstr>Head Start in VA</vt:lpstr>
      <vt:lpstr>How can Head Start engage  with PDG B5?</vt:lpstr>
      <vt:lpstr>Mixed Delivery</vt:lpstr>
      <vt:lpstr>Mixed Delivery: Cohort 4</vt:lpstr>
      <vt:lpstr>Mixed Delivery - Evaluation</vt:lpstr>
      <vt:lpstr>How can Head Start engage  with Mixed Delivery?</vt:lpstr>
      <vt:lpstr>Closing Takeaways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 Manu</dc:creator>
  <cp:lastModifiedBy>Kathy Glazer</cp:lastModifiedBy>
  <cp:revision>86</cp:revision>
  <cp:lastPrinted>2019-06-17T13:00:02Z</cp:lastPrinted>
  <dcterms:created xsi:type="dcterms:W3CDTF">2019-03-21T15:50:57Z</dcterms:created>
  <dcterms:modified xsi:type="dcterms:W3CDTF">2019-06-20T14:11:55Z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0x010100D1B1D7E2B853DC4DB7AC5FD5C6F1128A</vt:lpwstr>
  </property>
  <property fmtid="{D5CDD505-2E9C-101B-9397-08002B2CF9AE}" pid="3" name="Order">
    <vt:r8>2832300</vt:r8>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AuthorIds_UIVersion_512">
    <vt:lpwstr>31</vt:lpwstr>
  </property>
</Properties>
</file>